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2"/>
  </p:notesMasterIdLst>
  <p:sldIdLst>
    <p:sldId id="284" r:id="rId3"/>
    <p:sldId id="275" r:id="rId4"/>
    <p:sldId id="278" r:id="rId5"/>
    <p:sldId id="259" r:id="rId6"/>
    <p:sldId id="271" r:id="rId7"/>
    <p:sldId id="279" r:id="rId8"/>
    <p:sldId id="281" r:id="rId9"/>
    <p:sldId id="283" r:id="rId10"/>
    <p:sldId id="28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78" autoAdjust="0"/>
    <p:restoredTop sz="94705" autoAdjust="0"/>
  </p:normalViewPr>
  <p:slideViewPr>
    <p:cSldViewPr>
      <p:cViewPr>
        <p:scale>
          <a:sx n="66" d="100"/>
          <a:sy n="66" d="100"/>
        </p:scale>
        <p:origin x="-1494" y="-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63FB-03C1-485F-9029-958F9C7F3D6D}" type="datetimeFigureOut">
              <a:rPr lang="en-GB" smtClean="0"/>
              <a:t>03/04/2016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FF8B6-24AF-44EF-91C8-B1941980003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18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31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1"/>
          </p:nvPr>
        </p:nvSpPr>
        <p:spPr>
          <a:xfrm>
            <a:off x="827088" y="5084763"/>
            <a:ext cx="5832475" cy="1008062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7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1242"/>
            <a:ext cx="9144000" cy="6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067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25344"/>
            <a:ext cx="9144000" cy="332656"/>
          </a:xfrm>
          <a:prstGeom prst="rect">
            <a:avLst/>
          </a:prstGeom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pic>
        <p:nvPicPr>
          <p:cNvPr id="5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66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1937445" y="634342"/>
            <a:ext cx="4951627" cy="794519"/>
          </a:xfrm>
        </p:spPr>
        <p:txBody>
          <a:bodyPr>
            <a:normAutofit/>
          </a:bodyPr>
          <a:lstStyle>
            <a:lvl1pPr algn="l">
              <a:defRPr sz="3600" baseline="0"/>
            </a:lvl1pPr>
          </a:lstStyle>
          <a:p>
            <a:r>
              <a:rPr lang="es-ES" dirty="0" err="1" smtClean="0"/>
              <a:t>Unit</a:t>
            </a:r>
            <a:r>
              <a:rPr lang="es-ES" dirty="0" smtClean="0"/>
              <a:t> </a:t>
            </a:r>
            <a:r>
              <a:rPr lang="es-ES" dirty="0" err="1" smtClean="0"/>
              <a:t>title</a:t>
            </a:r>
            <a:endParaRPr lang="es-ES" dirty="0"/>
          </a:p>
        </p:txBody>
      </p:sp>
      <p:sp>
        <p:nvSpPr>
          <p:cNvPr id="9" name="8 CuadroTexto"/>
          <p:cNvSpPr txBox="1">
            <a:spLocks noChangeArrowheads="1"/>
          </p:cNvSpPr>
          <p:nvPr userDrawn="1"/>
        </p:nvSpPr>
        <p:spPr bwMode="auto">
          <a:xfrm>
            <a:off x="5867400" y="6464300"/>
            <a:ext cx="4392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© Oxford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University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Press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España S.A., 2012</a:t>
            </a:r>
          </a:p>
        </p:txBody>
      </p:sp>
      <p:sp>
        <p:nvSpPr>
          <p:cNvPr id="11" name="10 Rectángulo"/>
          <p:cNvSpPr/>
          <p:nvPr userDrawn="1"/>
        </p:nvSpPr>
        <p:spPr>
          <a:xfrm>
            <a:off x="4163023" y="5551712"/>
            <a:ext cx="5008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Natural Sciences 1</a:t>
            </a:r>
            <a:endParaRPr lang="es-ES" dirty="0">
              <a:solidFill>
                <a:srgbClr val="92D050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57" y="188640"/>
            <a:ext cx="1685544" cy="168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06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842-E83E-4E09-8DD7-E50E7022D01E}" type="datetimeFigureOut">
              <a:rPr lang="es-ES" smtClean="0"/>
              <a:t>03/04/2016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7FB9B-C5B4-46A3-B386-043DE00433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17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50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1"/>
          </p:nvPr>
        </p:nvSpPr>
        <p:spPr>
          <a:xfrm>
            <a:off x="827088" y="5084763"/>
            <a:ext cx="5832475" cy="1008062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7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1242"/>
            <a:ext cx="9144000" cy="6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149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pic>
        <p:nvPicPr>
          <p:cNvPr id="5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3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1937445" y="634342"/>
            <a:ext cx="4951627" cy="794519"/>
          </a:xfrm>
        </p:spPr>
        <p:txBody>
          <a:bodyPr>
            <a:normAutofit/>
          </a:bodyPr>
          <a:lstStyle>
            <a:lvl1pPr algn="l">
              <a:defRPr sz="3600" baseline="0"/>
            </a:lvl1pPr>
          </a:lstStyle>
          <a:p>
            <a:r>
              <a:rPr lang="es-ES" dirty="0" err="1" smtClean="0"/>
              <a:t>Unit</a:t>
            </a:r>
            <a:r>
              <a:rPr lang="es-ES" dirty="0" smtClean="0"/>
              <a:t> </a:t>
            </a:r>
            <a:r>
              <a:rPr lang="es-ES" dirty="0" err="1" smtClean="0"/>
              <a:t>title</a:t>
            </a:r>
            <a:endParaRPr lang="es-ES" dirty="0"/>
          </a:p>
        </p:txBody>
      </p:sp>
      <p:sp>
        <p:nvSpPr>
          <p:cNvPr id="9" name="8 CuadroTexto"/>
          <p:cNvSpPr txBox="1">
            <a:spLocks noChangeArrowheads="1"/>
          </p:cNvSpPr>
          <p:nvPr userDrawn="1"/>
        </p:nvSpPr>
        <p:spPr bwMode="auto">
          <a:xfrm>
            <a:off x="5867400" y="6464300"/>
            <a:ext cx="4392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© Oxford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University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Press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España S.A., 2012</a:t>
            </a:r>
          </a:p>
        </p:txBody>
      </p:sp>
      <p:sp>
        <p:nvSpPr>
          <p:cNvPr id="11" name="10 Rectángulo"/>
          <p:cNvSpPr/>
          <p:nvPr userDrawn="1"/>
        </p:nvSpPr>
        <p:spPr>
          <a:xfrm>
            <a:off x="4163023" y="5551712"/>
            <a:ext cx="5008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Natural </a:t>
            </a:r>
            <a:r>
              <a:rPr lang="en-US" sz="4400" dirty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Sciences 1</a:t>
            </a:r>
            <a:endParaRPr lang="es-ES" dirty="0">
              <a:solidFill>
                <a:srgbClr val="92D050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57" y="188640"/>
            <a:ext cx="1685544" cy="168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52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89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0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01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8803" y="1067832"/>
            <a:ext cx="71648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0" b="1" dirty="0" err="1" smtClean="0">
                <a:ln>
                  <a:solidFill>
                    <a:srgbClr val="92D050"/>
                  </a:solidFill>
                </a:ln>
                <a:solidFill>
                  <a:schemeClr val="bg1"/>
                </a:solidFill>
              </a:rPr>
              <a:t>sciences</a:t>
            </a:r>
            <a:r>
              <a:rPr lang="es-ES" sz="11000" b="1" dirty="0" smtClean="0">
                <a:ln>
                  <a:solidFill>
                    <a:srgbClr val="92D050"/>
                  </a:solidFill>
                </a:ln>
                <a:solidFill>
                  <a:schemeClr val="bg1"/>
                </a:solidFill>
              </a:rPr>
              <a:t> 5 </a:t>
            </a:r>
            <a:endParaRPr lang="es-ES" sz="11000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67545" y="2852936"/>
            <a:ext cx="57606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000" b="1" dirty="0" smtClean="0">
                <a:solidFill>
                  <a:srgbClr val="00B050"/>
                </a:solidFill>
              </a:rPr>
              <a:t>                     </a:t>
            </a:r>
            <a:endParaRPr lang="es-ES" sz="3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623" y="5308967"/>
            <a:ext cx="1251247" cy="545415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120282"/>
            <a:ext cx="1656184" cy="8375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52936"/>
            <a:ext cx="3744416" cy="297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328978" y="260648"/>
            <a:ext cx="2518048" cy="1298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6700" b="1" dirty="0" smtClean="0">
                <a:solidFill>
                  <a:srgbClr val="92D050"/>
                </a:solidFill>
              </a:rPr>
              <a:t>social</a:t>
            </a:r>
            <a:endParaRPr lang="es-ES" sz="89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1242"/>
            <a:ext cx="9144000" cy="6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30" y="2868364"/>
            <a:ext cx="1780521" cy="1762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52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219722" y="288662"/>
            <a:ext cx="6677025" cy="9098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s-ES" sz="2000" b="1" dirty="0" err="1" smtClean="0">
                <a:latin typeface="Arial" charset="0"/>
                <a:cs typeface="Arial" charset="0"/>
              </a:rPr>
              <a:t>What’s</a:t>
            </a:r>
            <a:r>
              <a:rPr lang="es-ES" sz="2000" b="1" dirty="0" smtClean="0">
                <a:latin typeface="Arial" charset="0"/>
                <a:cs typeface="Arial" charset="0"/>
              </a:rPr>
              <a:t> </a:t>
            </a:r>
            <a:r>
              <a:rPr lang="es-ES" sz="2000" b="1" dirty="0" err="1" smtClean="0">
                <a:latin typeface="Arial" charset="0"/>
                <a:cs typeface="Arial" charset="0"/>
              </a:rPr>
              <a:t>money</a:t>
            </a:r>
            <a:r>
              <a:rPr lang="es-ES" sz="2000" b="1" dirty="0" smtClean="0">
                <a:latin typeface="Arial" charset="0"/>
                <a:cs typeface="Arial" charset="0"/>
              </a:rPr>
              <a:t> </a:t>
            </a:r>
            <a:r>
              <a:rPr lang="es-ES" sz="2000" b="1" dirty="0" err="1" smtClean="0">
                <a:latin typeface="Arial" charset="0"/>
                <a:cs typeface="Arial" charset="0"/>
              </a:rPr>
              <a:t>used</a:t>
            </a:r>
            <a:r>
              <a:rPr lang="es-ES" sz="2000" b="1" dirty="0" smtClean="0">
                <a:latin typeface="Arial" charset="0"/>
                <a:cs typeface="Arial" charset="0"/>
              </a:rPr>
              <a:t> </a:t>
            </a:r>
            <a:r>
              <a:rPr lang="es-ES" sz="2000" b="1" dirty="0" err="1" smtClean="0">
                <a:latin typeface="Arial" charset="0"/>
                <a:cs typeface="Arial" charset="0"/>
              </a:rPr>
              <a:t>for</a:t>
            </a:r>
            <a:r>
              <a:rPr lang="es-ES" sz="2000" b="1" dirty="0" smtClean="0">
                <a:latin typeface="Arial" charset="0"/>
                <a:cs typeface="Arial" charset="0"/>
              </a:rPr>
              <a:t>?</a:t>
            </a:r>
            <a:endParaRPr lang="en-GB" sz="2000" b="1" dirty="0" smtClean="0">
              <a:latin typeface="Arial" charset="0"/>
              <a:cs typeface="Arial" charset="0"/>
            </a:endParaRPr>
          </a:p>
        </p:txBody>
      </p:sp>
      <p:sp>
        <p:nvSpPr>
          <p:cNvPr id="17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35683" y="4407016"/>
            <a:ext cx="8496944" cy="9596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Money is </a:t>
            </a:r>
            <a:r>
              <a:rPr lang="en-GB" sz="1800" b="1" dirty="0" smtClean="0">
                <a:latin typeface="Arial" charset="0"/>
                <a:cs typeface="Arial" charset="0"/>
              </a:rPr>
              <a:t>any object </a:t>
            </a:r>
            <a:r>
              <a:rPr lang="en-GB" sz="1800" b="1" dirty="0">
                <a:latin typeface="Arial" charset="0"/>
                <a:cs typeface="Arial" charset="0"/>
              </a:rPr>
              <a:t>of value that can be exchanged for a product or service. Nowadays we use coins and </a:t>
            </a:r>
            <a:r>
              <a:rPr lang="en-GB" sz="1800" b="1" dirty="0" smtClean="0">
                <a:latin typeface="Arial" charset="0"/>
                <a:cs typeface="Arial" charset="0"/>
              </a:rPr>
              <a:t>paper notes</a:t>
            </a:r>
            <a:r>
              <a:rPr lang="en-GB" sz="1800" b="1" dirty="0">
                <a:latin typeface="Arial" charset="0"/>
                <a:cs typeface="Arial" charset="0"/>
              </a:rPr>
              <a:t>, but in the past, many things have been used as money, such as animals, sacks of grain, </a:t>
            </a:r>
            <a:r>
              <a:rPr lang="en-GB" sz="1800" b="1" dirty="0" smtClean="0">
                <a:latin typeface="Arial" charset="0"/>
                <a:cs typeface="Arial" charset="0"/>
              </a:rPr>
              <a:t>shells or </a:t>
            </a:r>
            <a:r>
              <a:rPr lang="en-GB" sz="1800" b="1" dirty="0">
                <a:latin typeface="Arial" charset="0"/>
                <a:cs typeface="Arial" charset="0"/>
              </a:rPr>
              <a:t>beads.</a:t>
            </a:r>
            <a:endParaRPr lang="es-ES" sz="1800" b="1" dirty="0">
              <a:latin typeface="Arial" charset="0"/>
              <a:cs typeface="Arial" charset="0"/>
            </a:endParaRPr>
          </a:p>
        </p:txBody>
      </p:sp>
      <p:sp>
        <p:nvSpPr>
          <p:cNvPr id="8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35683" y="5445224"/>
            <a:ext cx="8496944" cy="9596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Most people now keep their money in a bank account. We can use debit cards and credit </a:t>
            </a:r>
            <a:r>
              <a:rPr lang="en-GB" sz="1800" b="1" dirty="0" smtClean="0">
                <a:latin typeface="Arial" charset="0"/>
                <a:cs typeface="Arial" charset="0"/>
              </a:rPr>
              <a:t>cards to </a:t>
            </a:r>
            <a:r>
              <a:rPr lang="en-GB" sz="1800" b="1" dirty="0">
                <a:latin typeface="Arial" charset="0"/>
                <a:cs typeface="Arial" charset="0"/>
              </a:rPr>
              <a:t>pay for </a:t>
            </a:r>
            <a:r>
              <a:rPr lang="en-GB" sz="1800" b="1" dirty="0" smtClean="0">
                <a:latin typeface="Arial" charset="0"/>
                <a:cs typeface="Arial" charset="0"/>
              </a:rPr>
              <a:t>things.</a:t>
            </a:r>
            <a:endParaRPr lang="es-ES" sz="1800" b="1" dirty="0">
              <a:latin typeface="Arial" charset="0"/>
              <a:cs typeface="Arial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0770" y="1372193"/>
            <a:ext cx="1864044" cy="140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1537" y="1496018"/>
            <a:ext cx="1982791" cy="114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852" y="1136596"/>
            <a:ext cx="2203492" cy="149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98" y="2785598"/>
            <a:ext cx="2133600" cy="1507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10" y="2705100"/>
            <a:ext cx="19240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5"/>
          <a:stretch/>
        </p:blipFill>
        <p:spPr bwMode="auto">
          <a:xfrm>
            <a:off x="6012160" y="2639472"/>
            <a:ext cx="1990725" cy="151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4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088" y="222663"/>
            <a:ext cx="5940660" cy="1152128"/>
          </a:xfrm>
        </p:spPr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How can we save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1340768"/>
            <a:ext cx="2226255" cy="259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1364284"/>
            <a:ext cx="2371770" cy="256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88" y="1260354"/>
            <a:ext cx="2786062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220216" y="3997507"/>
            <a:ext cx="2936292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Money box</a:t>
            </a:r>
            <a:r>
              <a:rPr lang="en-GB" sz="1800" b="1" dirty="0" smtClean="0">
                <a:latin typeface="Arial" charset="0"/>
                <a:cs typeface="Arial" charset="0"/>
              </a:rPr>
              <a:t>: a money </a:t>
            </a:r>
            <a:r>
              <a:rPr lang="en-GB" sz="1800" b="1" dirty="0">
                <a:latin typeface="Arial" charset="0"/>
                <a:cs typeface="Arial" charset="0"/>
              </a:rPr>
              <a:t>box is a box or container where people save money. You can put money </a:t>
            </a:r>
            <a:r>
              <a:rPr lang="en-GB" sz="1800" b="1" dirty="0" smtClean="0">
                <a:latin typeface="Arial" charset="0"/>
                <a:cs typeface="Arial" charset="0"/>
              </a:rPr>
              <a:t>into a </a:t>
            </a:r>
            <a:r>
              <a:rPr lang="en-GB" sz="1800" b="1" dirty="0">
                <a:latin typeface="Arial" charset="0"/>
                <a:cs typeface="Arial" charset="0"/>
              </a:rPr>
              <a:t>money box whenever you want.</a:t>
            </a:r>
          </a:p>
        </p:txBody>
      </p:sp>
      <p:sp>
        <p:nvSpPr>
          <p:cNvPr id="10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131841" y="3990812"/>
            <a:ext cx="3011074" cy="28671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Savings account</a:t>
            </a:r>
            <a:r>
              <a:rPr lang="en-GB" sz="1800" b="1" dirty="0" smtClean="0">
                <a:latin typeface="Arial" charset="0"/>
                <a:cs typeface="Arial" charset="0"/>
              </a:rPr>
              <a:t>: many </a:t>
            </a:r>
            <a:r>
              <a:rPr lang="en-GB" sz="1800" b="1" dirty="0">
                <a:latin typeface="Arial" charset="0"/>
                <a:cs typeface="Arial" charset="0"/>
              </a:rPr>
              <a:t>people use a savings account to save money. They put money into the account, and the bank pays interest on it.</a:t>
            </a:r>
          </a:p>
        </p:txBody>
      </p:sp>
      <p:sp>
        <p:nvSpPr>
          <p:cNvPr id="11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6099325" y="3984119"/>
            <a:ext cx="2835481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Investing </a:t>
            </a: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money</a:t>
            </a:r>
            <a:r>
              <a:rPr lang="en-GB" sz="1800" b="1" dirty="0" smtClean="0">
                <a:latin typeface="Arial" charset="0"/>
                <a:cs typeface="Arial" charset="0"/>
              </a:rPr>
              <a:t>: when </a:t>
            </a:r>
            <a:r>
              <a:rPr lang="en-GB" sz="1800" b="1" dirty="0">
                <a:latin typeface="Arial" charset="0"/>
                <a:cs typeface="Arial" charset="0"/>
              </a:rPr>
              <a:t>you invest, you buy something with the objective of selling </a:t>
            </a:r>
            <a:r>
              <a:rPr lang="en-GB" sz="1800" b="1" dirty="0" smtClean="0">
                <a:latin typeface="Arial" charset="0"/>
                <a:cs typeface="Arial" charset="0"/>
              </a:rPr>
              <a:t>it later </a:t>
            </a:r>
            <a:r>
              <a:rPr lang="en-GB" sz="1800" b="1" dirty="0">
                <a:latin typeface="Arial" charset="0"/>
                <a:cs typeface="Arial" charset="0"/>
              </a:rPr>
              <a:t>for more money. People often </a:t>
            </a:r>
            <a:r>
              <a:rPr lang="en-GB" sz="1800" b="1" dirty="0" smtClean="0">
                <a:latin typeface="Arial" charset="0"/>
                <a:cs typeface="Arial" charset="0"/>
              </a:rPr>
              <a:t>invest in </a:t>
            </a:r>
            <a:r>
              <a:rPr lang="en-GB" sz="1800" b="1" dirty="0">
                <a:latin typeface="Arial" charset="0"/>
                <a:cs typeface="Arial" charset="0"/>
              </a:rPr>
              <a:t>shares or </a:t>
            </a:r>
            <a:r>
              <a:rPr lang="en-GB" sz="1800" b="1" dirty="0" smtClean="0">
                <a:latin typeface="Arial" charset="0"/>
                <a:cs typeface="Arial" charset="0"/>
              </a:rPr>
              <a:t>bonds.</a:t>
            </a:r>
            <a:endParaRPr lang="en-GB" sz="1800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28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255840" y="620688"/>
            <a:ext cx="6296380" cy="1008112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>How can we spend money?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5196007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We can use cash,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we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can also use debit cards and credit cards.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2131244"/>
            <a:ext cx="2919924" cy="189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2"/>
          <a:stretch/>
        </p:blipFill>
        <p:spPr bwMode="auto">
          <a:xfrm>
            <a:off x="4680012" y="2098105"/>
            <a:ext cx="2655751" cy="183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4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179512" y="404664"/>
            <a:ext cx="6480720" cy="1128297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>How do we spend our money? Where do we spend money?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179512" y="5157192"/>
            <a:ext cx="8728306" cy="11967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latin typeface="Arial" charset="0"/>
                <a:cs typeface="Arial" charset="0"/>
              </a:rPr>
              <a:t>We spend money in town centres, shopping centres and on the Internet.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2391493" cy="2449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3879" y="1547479"/>
            <a:ext cx="2239454" cy="24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1547478"/>
            <a:ext cx="2915192" cy="245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179512" y="4221088"/>
            <a:ext cx="8728306" cy="16561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latin typeface="Arial" charset="0"/>
                <a:cs typeface="Arial" charset="0"/>
              </a:rPr>
              <a:t>We spend money on high order products like cars and houses. We spend money on low order products such as food, drinks and medicines. We buy these every week. </a:t>
            </a:r>
          </a:p>
        </p:txBody>
      </p:sp>
    </p:spTree>
    <p:extLst>
      <p:ext uri="{BB962C8B-B14F-4D97-AF65-F5344CB8AC3E}">
        <p14:creationId xmlns:p14="http://schemas.microsoft.com/office/powerpoint/2010/main" val="427270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205011" y="404664"/>
            <a:ext cx="6552728" cy="864096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>What’s a budget? What types of budgets are there?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75725" y="1484784"/>
            <a:ext cx="7944275" cy="8240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A budget is the amount of money that we have to spend. </a:t>
            </a:r>
            <a:r>
              <a:rPr lang="en-GB" sz="1800" b="1" dirty="0" smtClean="0">
                <a:latin typeface="Arial" charset="0"/>
                <a:cs typeface="Arial" charset="0"/>
              </a:rPr>
              <a:t>Budgets help </a:t>
            </a:r>
            <a:r>
              <a:rPr lang="en-GB" sz="1800" b="1" dirty="0">
                <a:latin typeface="Arial" charset="0"/>
                <a:cs typeface="Arial" charset="0"/>
              </a:rPr>
              <a:t>us control how much we </a:t>
            </a:r>
            <a:r>
              <a:rPr lang="en-GB" sz="1800" b="1" dirty="0" smtClean="0">
                <a:latin typeface="Arial" charset="0"/>
                <a:cs typeface="Arial" charset="0"/>
              </a:rPr>
              <a:t>spend.</a:t>
            </a:r>
            <a:endParaRPr lang="en-GB" sz="1800" b="1" dirty="0">
              <a:latin typeface="Arial" charset="0"/>
              <a:cs typeface="Arial" charset="0"/>
            </a:endParaRPr>
          </a:p>
        </p:txBody>
      </p:sp>
      <p:sp>
        <p:nvSpPr>
          <p:cNvPr id="19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1484176" y="4653136"/>
            <a:ext cx="3122761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Household </a:t>
            </a: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budgets</a:t>
            </a:r>
            <a:r>
              <a:rPr lang="en-GB" sz="1800" b="1" dirty="0" smtClean="0">
                <a:latin typeface="Arial" charset="0"/>
                <a:cs typeface="Arial" charset="0"/>
              </a:rPr>
              <a:t>: many </a:t>
            </a:r>
            <a:r>
              <a:rPr lang="en-GB" sz="1800" b="1" dirty="0">
                <a:latin typeface="Arial" charset="0"/>
                <a:cs typeface="Arial" charset="0"/>
              </a:rPr>
              <a:t>people use budgets for their </a:t>
            </a:r>
            <a:r>
              <a:rPr lang="en-GB" sz="1800" b="1" dirty="0" smtClean="0">
                <a:latin typeface="Arial" charset="0"/>
                <a:cs typeface="Arial" charset="0"/>
              </a:rPr>
              <a:t>shopping</a:t>
            </a:r>
            <a:r>
              <a:rPr lang="en-GB" sz="1800" b="1" dirty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9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4775137" y="4653136"/>
            <a:ext cx="2906093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Business </a:t>
            </a: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budgets</a:t>
            </a:r>
            <a:r>
              <a:rPr lang="en-GB" sz="1800" b="1" dirty="0" smtClean="0">
                <a:latin typeface="Arial" charset="0"/>
                <a:cs typeface="Arial" charset="0"/>
              </a:rPr>
              <a:t>: many </a:t>
            </a:r>
            <a:r>
              <a:rPr lang="en-GB" sz="1800" b="1" dirty="0">
                <a:latin typeface="Arial" charset="0"/>
                <a:cs typeface="Arial" charset="0"/>
              </a:rPr>
              <a:t>businesses use budgets to plan how much they will spend on raw materials and products.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01" y="2204864"/>
            <a:ext cx="280831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82565"/>
            <a:ext cx="2736304" cy="232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19" grpId="0" build="p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4398379" y="2555575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013933" y="3058801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82825" y="3058309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2013933" y="3059631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H="1">
            <a:off x="4398379" y="3059631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1257848" y="3544756"/>
            <a:ext cx="1729975" cy="7193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sing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money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boxes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6041383" y="3544756"/>
            <a:ext cx="1649163" cy="74833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investing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money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759617" y="2164766"/>
            <a:ext cx="566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can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money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25 Rectángulo redondeado"/>
          <p:cNvSpPr/>
          <p:nvPr/>
        </p:nvSpPr>
        <p:spPr>
          <a:xfrm>
            <a:off x="3206156" y="3544756"/>
            <a:ext cx="2384446" cy="74833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sing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savings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accounts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9 Conector recto"/>
          <p:cNvCxnSpPr>
            <a:endCxn id="13" idx="0"/>
          </p:cNvCxnSpPr>
          <p:nvPr/>
        </p:nvCxnSpPr>
        <p:spPr>
          <a:xfrm>
            <a:off x="4398379" y="3069739"/>
            <a:ext cx="0" cy="4750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5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>
            <a:endCxn id="13" idx="0"/>
          </p:cNvCxnSpPr>
          <p:nvPr/>
        </p:nvCxnSpPr>
        <p:spPr>
          <a:xfrm>
            <a:off x="4398379" y="2303547"/>
            <a:ext cx="0" cy="9697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013933" y="2775407"/>
            <a:ext cx="0" cy="5235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82825" y="2775407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2013933" y="2772089"/>
            <a:ext cx="47688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1257848" y="3273284"/>
            <a:ext cx="1729975" cy="57528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town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centres</a:t>
            </a:r>
          </a:p>
        </p:txBody>
      </p:sp>
      <p:sp>
        <p:nvSpPr>
          <p:cNvPr id="26" name="25 Rectángulo redondeado"/>
          <p:cNvSpPr/>
          <p:nvPr/>
        </p:nvSpPr>
        <p:spPr>
          <a:xfrm>
            <a:off x="6041383" y="3273284"/>
            <a:ext cx="1649163" cy="6043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Internet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2759617" y="1893294"/>
            <a:ext cx="566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can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spend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money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25 Rectángulo redondeado"/>
          <p:cNvSpPr/>
          <p:nvPr/>
        </p:nvSpPr>
        <p:spPr>
          <a:xfrm>
            <a:off x="3206156" y="3273284"/>
            <a:ext cx="2384446" cy="60432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shopping </a:t>
            </a:r>
            <a:r>
              <a:rPr lang="es-E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centres</a:t>
            </a:r>
          </a:p>
        </p:txBody>
      </p:sp>
    </p:spTree>
    <p:extLst>
      <p:ext uri="{BB962C8B-B14F-4D97-AF65-F5344CB8AC3E}">
        <p14:creationId xmlns:p14="http://schemas.microsoft.com/office/powerpoint/2010/main" val="314086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4398379" y="2288307"/>
            <a:ext cx="0" cy="4846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013933" y="2772089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82825" y="2798267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 flipV="1">
            <a:off x="2013933" y="2772089"/>
            <a:ext cx="4768892" cy="16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1257848" y="3273284"/>
            <a:ext cx="1729975" cy="77474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igher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order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goods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6041383" y="3273284"/>
            <a:ext cx="1649163" cy="803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ower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order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goods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759617" y="1893294"/>
            <a:ext cx="566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can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spend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money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0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it 1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nit 1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372</Words>
  <Application>Microsoft Office PowerPoint</Application>
  <PresentationFormat>Presentación en pantalla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1" baseType="lpstr">
      <vt:lpstr>Unit 1 presentation</vt:lpstr>
      <vt:lpstr>1_Unit 1 presentation</vt:lpstr>
      <vt:lpstr>Presentación de PowerPoint</vt:lpstr>
      <vt:lpstr>Presentación de PowerPoint</vt:lpstr>
      <vt:lpstr>How can we save money?</vt:lpstr>
      <vt:lpstr>How can we spend money?</vt:lpstr>
      <vt:lpstr>How do we spend our money? Where do we spend money?</vt:lpstr>
      <vt:lpstr>What’s a budget? What types of budgets are there?</vt:lpstr>
      <vt:lpstr>What have we learnt?</vt:lpstr>
      <vt:lpstr>What have we learnt?</vt:lpstr>
      <vt:lpstr>What have we learnt?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Luffi</cp:lastModifiedBy>
  <cp:revision>65</cp:revision>
  <dcterms:created xsi:type="dcterms:W3CDTF">2014-08-31T15:13:50Z</dcterms:created>
  <dcterms:modified xsi:type="dcterms:W3CDTF">2016-04-03T18:33:26Z</dcterms:modified>
</cp:coreProperties>
</file>