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5" r:id="rId2"/>
  </p:sldMasterIdLst>
  <p:notesMasterIdLst>
    <p:notesMasterId r:id="rId17"/>
  </p:notesMasterIdLst>
  <p:sldIdLst>
    <p:sldId id="282" r:id="rId3"/>
    <p:sldId id="275" r:id="rId4"/>
    <p:sldId id="258" r:id="rId5"/>
    <p:sldId id="278" r:id="rId6"/>
    <p:sldId id="259" r:id="rId7"/>
    <p:sldId id="271" r:id="rId8"/>
    <p:sldId id="279" r:id="rId9"/>
    <p:sldId id="260" r:id="rId10"/>
    <p:sldId id="261" r:id="rId11"/>
    <p:sldId id="281" r:id="rId12"/>
    <p:sldId id="283" r:id="rId13"/>
    <p:sldId id="274" r:id="rId14"/>
    <p:sldId id="272" r:id="rId15"/>
    <p:sldId id="280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799" autoAdjust="0"/>
    <p:restoredTop sz="94705" autoAdjust="0"/>
  </p:normalViewPr>
  <p:slideViewPr>
    <p:cSldViewPr>
      <p:cViewPr>
        <p:scale>
          <a:sx n="66" d="100"/>
          <a:sy n="66" d="100"/>
        </p:scale>
        <p:origin x="-858" y="3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A3163FB-03C1-485F-9029-958F9C7F3D6D}" type="datetimeFigureOut">
              <a:rPr lang="en-GB" smtClean="0"/>
              <a:t>27/11/2015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4FF8B6-24AF-44EF-91C8-B1941980003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41830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tif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image" Target="../media/image3.tif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tiff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93633C-5866-4CCD-94AF-8238C60223AF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27/11/2015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75EAC0-1B0E-4FF3-97A3-7440304A287B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4313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512" y="908720"/>
            <a:ext cx="5626968" cy="576064"/>
          </a:xfrm>
        </p:spPr>
        <p:txBody>
          <a:bodyPr>
            <a:normAutofit/>
          </a:bodyPr>
          <a:lstStyle>
            <a:lvl1pPr algn="l">
              <a:defRPr sz="2000"/>
            </a:lvl1pPr>
          </a:lstStyle>
          <a:p>
            <a:r>
              <a:rPr lang="es-ES" smtClean="0"/>
              <a:t>Haga clic para modificar el estilo de título del patrón</a:t>
            </a:r>
            <a:endParaRPr lang="es-ES" dirty="0"/>
          </a:p>
        </p:txBody>
      </p:sp>
      <p:sp>
        <p:nvSpPr>
          <p:cNvPr id="8" name="7 Marcador de posición de imagen"/>
          <p:cNvSpPr>
            <a:spLocks noGrp="1"/>
          </p:cNvSpPr>
          <p:nvPr>
            <p:ph type="pic" sz="quarter" idx="10"/>
          </p:nvPr>
        </p:nvSpPr>
        <p:spPr>
          <a:xfrm>
            <a:off x="1908175" y="1989138"/>
            <a:ext cx="4319588" cy="2952750"/>
          </a:xfrm>
        </p:spPr>
        <p:txBody>
          <a:bodyPr/>
          <a:lstStyle/>
          <a:p>
            <a:r>
              <a:rPr lang="es-ES" smtClean="0"/>
              <a:t>Haga clic en el icono para agregar una imagen</a:t>
            </a:r>
            <a:endParaRPr lang="es-ES"/>
          </a:p>
        </p:txBody>
      </p:sp>
      <p:sp>
        <p:nvSpPr>
          <p:cNvPr id="10" name="9 Marcador de texto"/>
          <p:cNvSpPr>
            <a:spLocks noGrp="1"/>
          </p:cNvSpPr>
          <p:nvPr>
            <p:ph type="body" sz="quarter" idx="11"/>
          </p:nvPr>
        </p:nvSpPr>
        <p:spPr>
          <a:xfrm>
            <a:off x="827088" y="5084763"/>
            <a:ext cx="5832475" cy="1008062"/>
          </a:xfrm>
        </p:spPr>
        <p:txBody>
          <a:bodyPr>
            <a:normAutofit/>
          </a:bodyPr>
          <a:lstStyle>
            <a:lvl1pPr>
              <a:defRPr sz="16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pic>
        <p:nvPicPr>
          <p:cNvPr id="7" name="Picture 2" descr="\\esmadnas01\home\OUPE\EDITORIAL\EDITORIAL_DPTO\EDITORIAL_DPTO_COMUN\BILINGÜISMO\LOMCE Primaria\Primary Sciences\Powerpoints\recursos ppt\Logo think do learn.tif"/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88224" y="188640"/>
            <a:ext cx="2422525" cy="1225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71242"/>
            <a:ext cx="9144000" cy="6870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330678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5 Imagen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525344"/>
            <a:ext cx="9144000" cy="332656"/>
          </a:xfrm>
          <a:prstGeom prst="rect">
            <a:avLst/>
          </a:prstGeom>
        </p:spPr>
      </p:pic>
      <p:sp>
        <p:nvSpPr>
          <p:cNvPr id="7" name="1 Título"/>
          <p:cNvSpPr>
            <a:spLocks noGrp="1"/>
          </p:cNvSpPr>
          <p:nvPr>
            <p:ph type="title"/>
          </p:nvPr>
        </p:nvSpPr>
        <p:spPr>
          <a:xfrm>
            <a:off x="179512" y="908720"/>
            <a:ext cx="5626968" cy="576064"/>
          </a:xfrm>
        </p:spPr>
        <p:txBody>
          <a:bodyPr>
            <a:normAutofit/>
          </a:bodyPr>
          <a:lstStyle>
            <a:lvl1pPr algn="l">
              <a:defRPr sz="2000"/>
            </a:lvl1pPr>
          </a:lstStyle>
          <a:p>
            <a:r>
              <a:rPr lang="es-ES" smtClean="0"/>
              <a:t>Haga clic para modificar el estilo de título del patrón</a:t>
            </a:r>
            <a:endParaRPr lang="es-ES" dirty="0"/>
          </a:p>
        </p:txBody>
      </p:sp>
      <p:sp>
        <p:nvSpPr>
          <p:cNvPr id="8" name="7 Marcador de posición de imagen"/>
          <p:cNvSpPr>
            <a:spLocks noGrp="1"/>
          </p:cNvSpPr>
          <p:nvPr>
            <p:ph type="pic" sz="quarter" idx="10"/>
          </p:nvPr>
        </p:nvSpPr>
        <p:spPr>
          <a:xfrm>
            <a:off x="1908175" y="1989138"/>
            <a:ext cx="4319588" cy="2952750"/>
          </a:xfrm>
        </p:spPr>
        <p:txBody>
          <a:bodyPr/>
          <a:lstStyle/>
          <a:p>
            <a:r>
              <a:rPr lang="es-ES" smtClean="0"/>
              <a:t>Haga clic en el icono para agregar una imagen</a:t>
            </a:r>
            <a:endParaRPr lang="es-ES"/>
          </a:p>
        </p:txBody>
      </p:sp>
      <p:pic>
        <p:nvPicPr>
          <p:cNvPr id="5" name="Picture 2" descr="\\esmadnas01\home\OUPE\EDITORIAL\EDITORIAL_DPTO\EDITORIAL_DPTO_COMUN\BILINGÜISMO\LOMCE Primaria\Primary Sciences\Powerpoints\recursos ppt\Logo think do learn.tif"/>
          <p:cNvPicPr>
            <a:picLocks noChangeAspect="1" noChangeArrowheads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88224" y="188640"/>
            <a:ext cx="2422525" cy="1225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4668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 hasCustomPrompt="1"/>
          </p:nvPr>
        </p:nvSpPr>
        <p:spPr>
          <a:xfrm>
            <a:off x="1937445" y="634342"/>
            <a:ext cx="4951627" cy="794519"/>
          </a:xfrm>
        </p:spPr>
        <p:txBody>
          <a:bodyPr>
            <a:normAutofit/>
          </a:bodyPr>
          <a:lstStyle>
            <a:lvl1pPr algn="l">
              <a:defRPr sz="3600" baseline="0"/>
            </a:lvl1pPr>
          </a:lstStyle>
          <a:p>
            <a:r>
              <a:rPr lang="es-ES" dirty="0" err="1" smtClean="0"/>
              <a:t>Unit</a:t>
            </a:r>
            <a:r>
              <a:rPr lang="es-ES" dirty="0" smtClean="0"/>
              <a:t> </a:t>
            </a:r>
            <a:r>
              <a:rPr lang="es-ES" dirty="0" err="1" smtClean="0"/>
              <a:t>title</a:t>
            </a:r>
            <a:endParaRPr lang="es-ES" dirty="0"/>
          </a:p>
        </p:txBody>
      </p:sp>
      <p:sp>
        <p:nvSpPr>
          <p:cNvPr id="9" name="8 CuadroTexto"/>
          <p:cNvSpPr txBox="1">
            <a:spLocks noChangeArrowheads="1"/>
          </p:cNvSpPr>
          <p:nvPr userDrawn="1"/>
        </p:nvSpPr>
        <p:spPr bwMode="auto">
          <a:xfrm>
            <a:off x="5867400" y="6464300"/>
            <a:ext cx="4392613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defRPr/>
            </a:pPr>
            <a:r>
              <a:rPr lang="es-ES" sz="1200" dirty="0" smtClean="0">
                <a:solidFill>
                  <a:prstClr val="black"/>
                </a:solidFill>
                <a:latin typeface="Arial" charset="0"/>
              </a:rPr>
              <a:t>© Oxford </a:t>
            </a:r>
            <a:r>
              <a:rPr lang="es-ES" sz="1200" dirty="0" err="1" smtClean="0">
                <a:solidFill>
                  <a:prstClr val="black"/>
                </a:solidFill>
                <a:latin typeface="Arial" charset="0"/>
              </a:rPr>
              <a:t>University</a:t>
            </a:r>
            <a:r>
              <a:rPr lang="es-ES" sz="1200" dirty="0" smtClean="0">
                <a:solidFill>
                  <a:prstClr val="black"/>
                </a:solidFill>
                <a:latin typeface="Arial" charset="0"/>
              </a:rPr>
              <a:t> </a:t>
            </a:r>
            <a:r>
              <a:rPr lang="es-ES" sz="1200" dirty="0" err="1" smtClean="0">
                <a:solidFill>
                  <a:prstClr val="black"/>
                </a:solidFill>
                <a:latin typeface="Arial" charset="0"/>
              </a:rPr>
              <a:t>Press</a:t>
            </a:r>
            <a:r>
              <a:rPr lang="es-ES" sz="1200" dirty="0" smtClean="0">
                <a:solidFill>
                  <a:prstClr val="black"/>
                </a:solidFill>
                <a:latin typeface="Arial" charset="0"/>
              </a:rPr>
              <a:t> España S.A., 2012</a:t>
            </a:r>
          </a:p>
        </p:txBody>
      </p:sp>
      <p:sp>
        <p:nvSpPr>
          <p:cNvPr id="11" name="10 Rectángulo"/>
          <p:cNvSpPr/>
          <p:nvPr userDrawn="1"/>
        </p:nvSpPr>
        <p:spPr>
          <a:xfrm>
            <a:off x="4163023" y="5551712"/>
            <a:ext cx="500861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dirty="0">
                <a:ln>
                  <a:solidFill>
                    <a:prstClr val="white"/>
                  </a:solidFill>
                </a:ln>
                <a:solidFill>
                  <a:srgbClr val="92D050"/>
                </a:solidFill>
                <a:effectLst>
                  <a:glow rad="63500">
                    <a:srgbClr val="4F81BD">
                      <a:satMod val="175000"/>
                      <a:alpha val="40000"/>
                    </a:srgbClr>
                  </a:glow>
                  <a:reflection blurRad="6350" stA="55000" endA="300" endPos="45500" dir="5400000" sy="-100000" algn="bl" rotWithShape="0"/>
                </a:effectLst>
                <a:latin typeface="Arial" pitchFamily="34" charset="0"/>
                <a:cs typeface="Arial" pitchFamily="34" charset="0"/>
              </a:rPr>
              <a:t>Natural Sciences 1</a:t>
            </a:r>
            <a:endParaRPr lang="es-ES" dirty="0">
              <a:solidFill>
                <a:srgbClr val="92D050"/>
              </a:solidFill>
            </a:endParaRPr>
          </a:p>
        </p:txBody>
      </p:sp>
      <p:pic>
        <p:nvPicPr>
          <p:cNvPr id="3" name="2 Imagen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7257" y="188640"/>
            <a:ext cx="1685544" cy="1685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3406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17842-E83E-4E09-8DD7-E50E7022D01E}" type="datetimeFigureOut">
              <a:rPr lang="es-ES" smtClean="0"/>
              <a:t>27/11/2015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77FB9B-C5B4-46A3-B386-043DE004330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195610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93633C-5866-4CCD-94AF-8238C60223AF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27/11/2015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75EAC0-1B0E-4FF3-97A3-7440304A287B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44505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512" y="908720"/>
            <a:ext cx="5626968" cy="576064"/>
          </a:xfrm>
        </p:spPr>
        <p:txBody>
          <a:bodyPr>
            <a:normAutofit/>
          </a:bodyPr>
          <a:lstStyle>
            <a:lvl1pPr algn="l">
              <a:defRPr sz="2000"/>
            </a:lvl1pPr>
          </a:lstStyle>
          <a:p>
            <a:r>
              <a:rPr lang="es-ES" smtClean="0"/>
              <a:t>Haga clic para modificar el estilo de título del patrón</a:t>
            </a:r>
            <a:endParaRPr lang="es-ES" dirty="0"/>
          </a:p>
        </p:txBody>
      </p:sp>
      <p:sp>
        <p:nvSpPr>
          <p:cNvPr id="8" name="7 Marcador de posición de imagen"/>
          <p:cNvSpPr>
            <a:spLocks noGrp="1"/>
          </p:cNvSpPr>
          <p:nvPr>
            <p:ph type="pic" sz="quarter" idx="10"/>
          </p:nvPr>
        </p:nvSpPr>
        <p:spPr>
          <a:xfrm>
            <a:off x="1908175" y="1989138"/>
            <a:ext cx="4319588" cy="2952750"/>
          </a:xfrm>
        </p:spPr>
        <p:txBody>
          <a:bodyPr/>
          <a:lstStyle/>
          <a:p>
            <a:r>
              <a:rPr lang="es-ES" smtClean="0"/>
              <a:t>Haga clic en el icono para agregar una imagen</a:t>
            </a:r>
            <a:endParaRPr lang="es-ES"/>
          </a:p>
        </p:txBody>
      </p:sp>
      <p:sp>
        <p:nvSpPr>
          <p:cNvPr id="10" name="9 Marcador de texto"/>
          <p:cNvSpPr>
            <a:spLocks noGrp="1"/>
          </p:cNvSpPr>
          <p:nvPr>
            <p:ph type="body" sz="quarter" idx="11"/>
          </p:nvPr>
        </p:nvSpPr>
        <p:spPr>
          <a:xfrm>
            <a:off x="827088" y="5084763"/>
            <a:ext cx="5832475" cy="1008062"/>
          </a:xfrm>
        </p:spPr>
        <p:txBody>
          <a:bodyPr>
            <a:normAutofit/>
          </a:bodyPr>
          <a:lstStyle>
            <a:lvl1pPr>
              <a:defRPr sz="16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pic>
        <p:nvPicPr>
          <p:cNvPr id="7" name="Picture 2" descr="\\esmadnas01\home\OUPE\EDITORIAL\EDITORIAL_DPTO\EDITORIAL_DPTO_COMUN\BILINGÜISMO\LOMCE Primaria\Primary Sciences\Powerpoints\recursos ppt\Logo think do learn.tif"/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88224" y="188640"/>
            <a:ext cx="2422525" cy="1225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71242"/>
            <a:ext cx="9144000" cy="6870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091496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1 Título"/>
          <p:cNvSpPr>
            <a:spLocks noGrp="1"/>
          </p:cNvSpPr>
          <p:nvPr>
            <p:ph type="title"/>
          </p:nvPr>
        </p:nvSpPr>
        <p:spPr>
          <a:xfrm>
            <a:off x="179512" y="908720"/>
            <a:ext cx="5626968" cy="576064"/>
          </a:xfrm>
        </p:spPr>
        <p:txBody>
          <a:bodyPr>
            <a:normAutofit/>
          </a:bodyPr>
          <a:lstStyle>
            <a:lvl1pPr algn="l">
              <a:defRPr sz="2000"/>
            </a:lvl1pPr>
          </a:lstStyle>
          <a:p>
            <a:r>
              <a:rPr lang="es-ES" smtClean="0"/>
              <a:t>Haga clic para modificar el estilo de título del patrón</a:t>
            </a:r>
            <a:endParaRPr lang="es-ES" dirty="0"/>
          </a:p>
        </p:txBody>
      </p:sp>
      <p:sp>
        <p:nvSpPr>
          <p:cNvPr id="8" name="7 Marcador de posición de imagen"/>
          <p:cNvSpPr>
            <a:spLocks noGrp="1"/>
          </p:cNvSpPr>
          <p:nvPr>
            <p:ph type="pic" sz="quarter" idx="10"/>
          </p:nvPr>
        </p:nvSpPr>
        <p:spPr>
          <a:xfrm>
            <a:off x="1908175" y="1989138"/>
            <a:ext cx="4319588" cy="2952750"/>
          </a:xfrm>
        </p:spPr>
        <p:txBody>
          <a:bodyPr/>
          <a:lstStyle/>
          <a:p>
            <a:r>
              <a:rPr lang="es-ES" smtClean="0"/>
              <a:t>Haga clic en el icono para agregar una imagen</a:t>
            </a:r>
            <a:endParaRPr lang="es-ES"/>
          </a:p>
        </p:txBody>
      </p:sp>
      <p:pic>
        <p:nvPicPr>
          <p:cNvPr id="5" name="Picture 2" descr="\\esmadnas01\home\OUPE\EDITORIAL\EDITORIAL_DPTO\EDITORIAL_DPTO_COMUN\BILINGÜISMO\LOMCE Primaria\Primary Sciences\Powerpoints\recursos ppt\Logo think do learn.tif"/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88224" y="188640"/>
            <a:ext cx="2422525" cy="1225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5319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 hasCustomPrompt="1"/>
          </p:nvPr>
        </p:nvSpPr>
        <p:spPr>
          <a:xfrm>
            <a:off x="1937445" y="634342"/>
            <a:ext cx="4951627" cy="794519"/>
          </a:xfrm>
        </p:spPr>
        <p:txBody>
          <a:bodyPr>
            <a:normAutofit/>
          </a:bodyPr>
          <a:lstStyle>
            <a:lvl1pPr algn="l">
              <a:defRPr sz="3600" baseline="0"/>
            </a:lvl1pPr>
          </a:lstStyle>
          <a:p>
            <a:r>
              <a:rPr lang="es-ES" dirty="0" err="1" smtClean="0"/>
              <a:t>Unit</a:t>
            </a:r>
            <a:r>
              <a:rPr lang="es-ES" dirty="0" smtClean="0"/>
              <a:t> </a:t>
            </a:r>
            <a:r>
              <a:rPr lang="es-ES" dirty="0" err="1" smtClean="0"/>
              <a:t>title</a:t>
            </a:r>
            <a:endParaRPr lang="es-ES" dirty="0"/>
          </a:p>
        </p:txBody>
      </p:sp>
      <p:sp>
        <p:nvSpPr>
          <p:cNvPr id="9" name="8 CuadroTexto"/>
          <p:cNvSpPr txBox="1">
            <a:spLocks noChangeArrowheads="1"/>
          </p:cNvSpPr>
          <p:nvPr userDrawn="1"/>
        </p:nvSpPr>
        <p:spPr bwMode="auto">
          <a:xfrm>
            <a:off x="5867400" y="6464300"/>
            <a:ext cx="4392613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defRPr/>
            </a:pPr>
            <a:r>
              <a:rPr lang="es-ES" sz="1200" dirty="0" smtClean="0">
                <a:solidFill>
                  <a:prstClr val="black"/>
                </a:solidFill>
                <a:latin typeface="Arial" charset="0"/>
              </a:rPr>
              <a:t>© Oxford </a:t>
            </a:r>
            <a:r>
              <a:rPr lang="es-ES" sz="1200" dirty="0" err="1" smtClean="0">
                <a:solidFill>
                  <a:prstClr val="black"/>
                </a:solidFill>
                <a:latin typeface="Arial" charset="0"/>
              </a:rPr>
              <a:t>University</a:t>
            </a:r>
            <a:r>
              <a:rPr lang="es-ES" sz="1200" dirty="0" smtClean="0">
                <a:solidFill>
                  <a:prstClr val="black"/>
                </a:solidFill>
                <a:latin typeface="Arial" charset="0"/>
              </a:rPr>
              <a:t> </a:t>
            </a:r>
            <a:r>
              <a:rPr lang="es-ES" sz="1200" dirty="0" err="1" smtClean="0">
                <a:solidFill>
                  <a:prstClr val="black"/>
                </a:solidFill>
                <a:latin typeface="Arial" charset="0"/>
              </a:rPr>
              <a:t>Press</a:t>
            </a:r>
            <a:r>
              <a:rPr lang="es-ES" sz="1200" dirty="0" smtClean="0">
                <a:solidFill>
                  <a:prstClr val="black"/>
                </a:solidFill>
                <a:latin typeface="Arial" charset="0"/>
              </a:rPr>
              <a:t> España S.A., 2012</a:t>
            </a:r>
          </a:p>
        </p:txBody>
      </p:sp>
      <p:sp>
        <p:nvSpPr>
          <p:cNvPr id="11" name="10 Rectángulo"/>
          <p:cNvSpPr/>
          <p:nvPr userDrawn="1"/>
        </p:nvSpPr>
        <p:spPr>
          <a:xfrm>
            <a:off x="4163023" y="5551712"/>
            <a:ext cx="500861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dirty="0" smtClean="0">
                <a:ln>
                  <a:solidFill>
                    <a:prstClr val="white"/>
                  </a:solidFill>
                </a:ln>
                <a:solidFill>
                  <a:srgbClr val="92D050"/>
                </a:solidFill>
                <a:effectLst>
                  <a:glow rad="63500">
                    <a:srgbClr val="4F81BD">
                      <a:satMod val="175000"/>
                      <a:alpha val="40000"/>
                    </a:srgbClr>
                  </a:glow>
                  <a:reflection blurRad="6350" stA="55000" endA="300" endPos="45500" dir="5400000" sy="-100000" algn="bl" rotWithShape="0"/>
                </a:effectLst>
                <a:latin typeface="Arial" pitchFamily="34" charset="0"/>
                <a:cs typeface="Arial" pitchFamily="34" charset="0"/>
              </a:rPr>
              <a:t>Natural </a:t>
            </a:r>
            <a:r>
              <a:rPr lang="en-US" sz="4400" dirty="0">
                <a:ln>
                  <a:solidFill>
                    <a:prstClr val="white"/>
                  </a:solidFill>
                </a:ln>
                <a:solidFill>
                  <a:srgbClr val="92D050"/>
                </a:solidFill>
                <a:effectLst>
                  <a:glow rad="63500">
                    <a:srgbClr val="4F81BD">
                      <a:satMod val="175000"/>
                      <a:alpha val="40000"/>
                    </a:srgbClr>
                  </a:glow>
                  <a:reflection blurRad="6350" stA="55000" endA="300" endPos="45500" dir="5400000" sy="-100000" algn="bl" rotWithShape="0"/>
                </a:effectLst>
                <a:latin typeface="Arial" pitchFamily="34" charset="0"/>
                <a:cs typeface="Arial" pitchFamily="34" charset="0"/>
              </a:rPr>
              <a:t>Sciences 1</a:t>
            </a:r>
            <a:endParaRPr lang="es-ES" dirty="0">
              <a:solidFill>
                <a:srgbClr val="92D050"/>
              </a:solidFill>
            </a:endParaRPr>
          </a:p>
        </p:txBody>
      </p:sp>
      <p:pic>
        <p:nvPicPr>
          <p:cNvPr id="3" name="2 Imagen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7257" y="188640"/>
            <a:ext cx="1685544" cy="1685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93523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93633C-5866-4CCD-94AF-8238C60223AF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27/11/2015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75EAC0-1B0E-4FF3-97A3-7440304A287B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88938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70" r:id="rId5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93633C-5866-4CCD-94AF-8238C60223AF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27/11/2015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75EAC0-1B0E-4FF3-97A3-7440304A287B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83018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.jpeg"/><Relationship Id="rId5" Type="http://schemas.openxmlformats.org/officeDocument/2006/relationships/image" Target="../media/image2.png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288803" y="1067832"/>
            <a:ext cx="7164877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1000" b="1" dirty="0" err="1" smtClean="0">
                <a:ln>
                  <a:solidFill>
                    <a:srgbClr val="92D050"/>
                  </a:solidFill>
                </a:ln>
                <a:solidFill>
                  <a:schemeClr val="bg1"/>
                </a:solidFill>
              </a:rPr>
              <a:t>sciences</a:t>
            </a:r>
            <a:r>
              <a:rPr lang="es-ES" sz="11000" b="1" dirty="0" smtClean="0">
                <a:ln>
                  <a:solidFill>
                    <a:srgbClr val="92D050"/>
                  </a:solidFill>
                </a:ln>
                <a:solidFill>
                  <a:schemeClr val="bg1"/>
                </a:solidFill>
              </a:rPr>
              <a:t> 5 </a:t>
            </a:r>
            <a:endParaRPr lang="es-ES" sz="11000" dirty="0"/>
          </a:p>
        </p:txBody>
      </p:sp>
      <p:sp>
        <p:nvSpPr>
          <p:cNvPr id="5" name="1 Título"/>
          <p:cNvSpPr txBox="1">
            <a:spLocks/>
          </p:cNvSpPr>
          <p:nvPr/>
        </p:nvSpPr>
        <p:spPr>
          <a:xfrm>
            <a:off x="467545" y="2852936"/>
            <a:ext cx="5760640" cy="5040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s-ES" sz="3000" b="1" dirty="0" smtClean="0">
                <a:solidFill>
                  <a:srgbClr val="00B050"/>
                </a:solidFill>
              </a:rPr>
              <a:t>                     </a:t>
            </a:r>
            <a:endParaRPr lang="es-ES" sz="30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6 Imagen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5623" y="5308967"/>
            <a:ext cx="1251247" cy="545415"/>
          </a:xfrm>
          <a:prstGeom prst="rect">
            <a:avLst/>
          </a:prstGeom>
        </p:spPr>
      </p:pic>
      <p:pic>
        <p:nvPicPr>
          <p:cNvPr id="2" name="1 Imagen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80312" y="120282"/>
            <a:ext cx="1656184" cy="837502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2852936"/>
            <a:ext cx="3744416" cy="29706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1 Título"/>
          <p:cNvSpPr txBox="1">
            <a:spLocks/>
          </p:cNvSpPr>
          <p:nvPr/>
        </p:nvSpPr>
        <p:spPr>
          <a:xfrm>
            <a:off x="328978" y="260648"/>
            <a:ext cx="2518048" cy="12985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s-ES" sz="6700" b="1" dirty="0" smtClean="0">
                <a:solidFill>
                  <a:srgbClr val="92D050"/>
                </a:solidFill>
              </a:rPr>
              <a:t>social</a:t>
            </a:r>
            <a:endParaRPr lang="es-ES" sz="8900" b="1" dirty="0"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71242"/>
            <a:ext cx="9144000" cy="6870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427" y="2834716"/>
            <a:ext cx="1809262" cy="17680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07527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13104" y="692696"/>
            <a:ext cx="5626968" cy="576064"/>
          </a:xfrm>
        </p:spPr>
        <p:txBody>
          <a:bodyPr/>
          <a:lstStyle/>
          <a:p>
            <a:r>
              <a:rPr lang="es-ES" b="1" dirty="0" err="1" smtClean="0">
                <a:latin typeface="Arial" pitchFamily="34" charset="0"/>
                <a:cs typeface="Arial" pitchFamily="34" charset="0"/>
              </a:rPr>
              <a:t>What</a:t>
            </a:r>
            <a:r>
              <a:rPr lang="es-E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s-ES" b="1" dirty="0" err="1" smtClean="0">
                <a:latin typeface="Arial" pitchFamily="34" charset="0"/>
                <a:cs typeface="Arial" pitchFamily="34" charset="0"/>
              </a:rPr>
              <a:t>have</a:t>
            </a:r>
            <a:r>
              <a:rPr lang="es-E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s-ES" b="1" dirty="0" err="1" smtClean="0">
                <a:latin typeface="Arial" pitchFamily="34" charset="0"/>
                <a:cs typeface="Arial" pitchFamily="34" charset="0"/>
              </a:rPr>
              <a:t>we</a:t>
            </a:r>
            <a:r>
              <a:rPr lang="es-E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s-ES" b="1" dirty="0" err="1" smtClean="0">
                <a:latin typeface="Arial" pitchFamily="34" charset="0"/>
                <a:cs typeface="Arial" pitchFamily="34" charset="0"/>
              </a:rPr>
              <a:t>learnt</a:t>
            </a:r>
            <a:r>
              <a:rPr lang="es-ES" b="1" dirty="0" smtClean="0">
                <a:latin typeface="Arial" pitchFamily="34" charset="0"/>
                <a:cs typeface="Arial" pitchFamily="34" charset="0"/>
              </a:rPr>
              <a:t>?</a:t>
            </a:r>
            <a:endParaRPr lang="es-ES" b="1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6" name="5 Conector recto"/>
          <p:cNvCxnSpPr>
            <a:endCxn id="26" idx="0"/>
          </p:cNvCxnSpPr>
          <p:nvPr/>
        </p:nvCxnSpPr>
        <p:spPr>
          <a:xfrm>
            <a:off x="4308689" y="2322702"/>
            <a:ext cx="10122" cy="100811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9 Conector recto"/>
          <p:cNvCxnSpPr/>
          <p:nvPr/>
        </p:nvCxnSpPr>
        <p:spPr>
          <a:xfrm>
            <a:off x="1934365" y="2842828"/>
            <a:ext cx="0" cy="48798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11 Conector recto"/>
          <p:cNvCxnSpPr/>
          <p:nvPr/>
        </p:nvCxnSpPr>
        <p:spPr>
          <a:xfrm>
            <a:off x="6703257" y="2834793"/>
            <a:ext cx="0" cy="52219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18 Conector recto"/>
          <p:cNvCxnSpPr/>
          <p:nvPr/>
        </p:nvCxnSpPr>
        <p:spPr>
          <a:xfrm flipH="1">
            <a:off x="1934365" y="2826758"/>
            <a:ext cx="4768892" cy="1607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4" name="23 Rectángulo redondeado"/>
          <p:cNvSpPr/>
          <p:nvPr/>
        </p:nvSpPr>
        <p:spPr>
          <a:xfrm>
            <a:off x="960211" y="3330814"/>
            <a:ext cx="1948307" cy="648072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</a:t>
            </a:r>
            <a:r>
              <a:rPr lang="es-ES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he</a:t>
            </a:r>
            <a:r>
              <a:rPr lang="es-ES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s-ES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primary</a:t>
            </a:r>
            <a:r>
              <a:rPr lang="es-ES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sector</a:t>
            </a:r>
            <a:endParaRPr lang="es-ES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25 Rectángulo redondeado"/>
          <p:cNvSpPr/>
          <p:nvPr/>
        </p:nvSpPr>
        <p:spPr>
          <a:xfrm>
            <a:off x="3346703" y="3330814"/>
            <a:ext cx="1944215" cy="674250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</a:t>
            </a:r>
            <a:r>
              <a:rPr lang="es-ES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he</a:t>
            </a:r>
            <a:r>
              <a:rPr lang="es-ES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s-ES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secondary</a:t>
            </a:r>
            <a:r>
              <a:rPr lang="es-ES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sector</a:t>
            </a:r>
            <a:endParaRPr lang="es-ES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26 CuadroTexto"/>
          <p:cNvSpPr txBox="1"/>
          <p:nvPr/>
        </p:nvSpPr>
        <p:spPr>
          <a:xfrm>
            <a:off x="1934365" y="1987718"/>
            <a:ext cx="53019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The</a:t>
            </a:r>
            <a:r>
              <a:rPr lang="es-ES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s-ES" b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three</a:t>
            </a:r>
            <a:r>
              <a:rPr lang="es-ES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s-ES" b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sectors</a:t>
            </a:r>
            <a:r>
              <a:rPr lang="es-ES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of </a:t>
            </a:r>
            <a:r>
              <a:rPr lang="es-ES" b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the</a:t>
            </a:r>
            <a:r>
              <a:rPr lang="es-ES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s-ES" b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economy</a:t>
            </a:r>
            <a:r>
              <a:rPr lang="es-ES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are … </a:t>
            </a:r>
            <a:endParaRPr lang="es-ES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10 Rectángulo redondeado"/>
          <p:cNvSpPr/>
          <p:nvPr/>
        </p:nvSpPr>
        <p:spPr>
          <a:xfrm>
            <a:off x="5796136" y="3330814"/>
            <a:ext cx="1944215" cy="648072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</a:t>
            </a:r>
            <a:r>
              <a:rPr lang="es-ES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he</a:t>
            </a:r>
            <a:r>
              <a:rPr lang="es-ES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s-ES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tertiary</a:t>
            </a:r>
            <a:r>
              <a:rPr lang="es-ES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sector</a:t>
            </a:r>
            <a:endParaRPr lang="es-ES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4113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13104" y="692696"/>
            <a:ext cx="5626968" cy="576064"/>
          </a:xfrm>
        </p:spPr>
        <p:txBody>
          <a:bodyPr/>
          <a:lstStyle/>
          <a:p>
            <a:r>
              <a:rPr lang="es-ES" b="1" dirty="0" err="1" smtClean="0">
                <a:latin typeface="Arial" pitchFamily="34" charset="0"/>
                <a:cs typeface="Arial" pitchFamily="34" charset="0"/>
              </a:rPr>
              <a:t>What</a:t>
            </a:r>
            <a:r>
              <a:rPr lang="es-E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s-ES" b="1" dirty="0" err="1" smtClean="0">
                <a:latin typeface="Arial" pitchFamily="34" charset="0"/>
                <a:cs typeface="Arial" pitchFamily="34" charset="0"/>
              </a:rPr>
              <a:t>have</a:t>
            </a:r>
            <a:r>
              <a:rPr lang="es-E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s-ES" b="1" dirty="0" err="1" smtClean="0">
                <a:latin typeface="Arial" pitchFamily="34" charset="0"/>
                <a:cs typeface="Arial" pitchFamily="34" charset="0"/>
              </a:rPr>
              <a:t>we</a:t>
            </a:r>
            <a:r>
              <a:rPr lang="es-E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s-ES" b="1" dirty="0" err="1" smtClean="0">
                <a:latin typeface="Arial" pitchFamily="34" charset="0"/>
                <a:cs typeface="Arial" pitchFamily="34" charset="0"/>
              </a:rPr>
              <a:t>learnt</a:t>
            </a:r>
            <a:r>
              <a:rPr lang="es-ES" b="1" dirty="0" smtClean="0">
                <a:latin typeface="Arial" pitchFamily="34" charset="0"/>
                <a:cs typeface="Arial" pitchFamily="34" charset="0"/>
              </a:rPr>
              <a:t>?</a:t>
            </a:r>
            <a:endParaRPr lang="es-ES" b="1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6" name="5 Conector recto"/>
          <p:cNvCxnSpPr/>
          <p:nvPr/>
        </p:nvCxnSpPr>
        <p:spPr>
          <a:xfrm>
            <a:off x="4333518" y="2334132"/>
            <a:ext cx="0" cy="50405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9 Conector recto"/>
          <p:cNvCxnSpPr/>
          <p:nvPr/>
        </p:nvCxnSpPr>
        <p:spPr>
          <a:xfrm>
            <a:off x="1934365" y="2841506"/>
            <a:ext cx="0" cy="50405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11 Conector recto"/>
          <p:cNvCxnSpPr/>
          <p:nvPr/>
        </p:nvCxnSpPr>
        <p:spPr>
          <a:xfrm>
            <a:off x="6703257" y="2845316"/>
            <a:ext cx="0" cy="50405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18 Conector recto"/>
          <p:cNvCxnSpPr/>
          <p:nvPr/>
        </p:nvCxnSpPr>
        <p:spPr>
          <a:xfrm flipH="1">
            <a:off x="1934364" y="2842828"/>
            <a:ext cx="2384447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19 Conector recto"/>
          <p:cNvCxnSpPr/>
          <p:nvPr/>
        </p:nvCxnSpPr>
        <p:spPr>
          <a:xfrm flipH="1">
            <a:off x="4318811" y="2842828"/>
            <a:ext cx="2384446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4" name="23 Rectángulo redondeado"/>
          <p:cNvSpPr/>
          <p:nvPr/>
        </p:nvSpPr>
        <p:spPr>
          <a:xfrm>
            <a:off x="960211" y="3346884"/>
            <a:ext cx="1948307" cy="493948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dry</a:t>
            </a:r>
            <a:r>
              <a:rPr lang="es-ES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s-ES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farming</a:t>
            </a:r>
            <a:endParaRPr lang="es-ES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25 Rectángulo redondeado"/>
          <p:cNvSpPr/>
          <p:nvPr/>
        </p:nvSpPr>
        <p:spPr>
          <a:xfrm>
            <a:off x="5652120" y="3346884"/>
            <a:ext cx="1944215" cy="493948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irrigated</a:t>
            </a:r>
            <a:r>
              <a:rPr lang="es-ES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s-ES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farming</a:t>
            </a:r>
            <a:endParaRPr lang="es-ES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26 CuadroTexto"/>
          <p:cNvSpPr txBox="1"/>
          <p:nvPr/>
        </p:nvSpPr>
        <p:spPr>
          <a:xfrm>
            <a:off x="1934365" y="1987718"/>
            <a:ext cx="53019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The</a:t>
            </a:r>
            <a:r>
              <a:rPr lang="es-ES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s-ES" b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two</a:t>
            </a:r>
            <a:r>
              <a:rPr lang="es-ES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s-ES" b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types</a:t>
            </a:r>
            <a:r>
              <a:rPr lang="es-ES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of arable </a:t>
            </a:r>
            <a:r>
              <a:rPr lang="es-ES" b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farming</a:t>
            </a:r>
            <a:r>
              <a:rPr lang="es-ES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are…</a:t>
            </a:r>
            <a:endParaRPr lang="es-ES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82685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05759" y="692696"/>
            <a:ext cx="5626968" cy="576064"/>
          </a:xfrm>
        </p:spPr>
        <p:txBody>
          <a:bodyPr/>
          <a:lstStyle/>
          <a:p>
            <a:r>
              <a:rPr lang="es-ES" b="1" dirty="0" err="1" smtClean="0">
                <a:latin typeface="Arial" pitchFamily="34" charset="0"/>
                <a:cs typeface="Arial" pitchFamily="34" charset="0"/>
              </a:rPr>
              <a:t>What</a:t>
            </a:r>
            <a:r>
              <a:rPr lang="es-E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s-ES" b="1" dirty="0" err="1" smtClean="0">
                <a:latin typeface="Arial" pitchFamily="34" charset="0"/>
                <a:cs typeface="Arial" pitchFamily="34" charset="0"/>
              </a:rPr>
              <a:t>have</a:t>
            </a:r>
            <a:r>
              <a:rPr lang="es-E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s-ES" b="1" dirty="0" err="1" smtClean="0">
                <a:latin typeface="Arial" pitchFamily="34" charset="0"/>
                <a:cs typeface="Arial" pitchFamily="34" charset="0"/>
              </a:rPr>
              <a:t>we</a:t>
            </a:r>
            <a:r>
              <a:rPr lang="es-E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s-ES" b="1" dirty="0" err="1" smtClean="0">
                <a:latin typeface="Arial" pitchFamily="34" charset="0"/>
                <a:cs typeface="Arial" pitchFamily="34" charset="0"/>
              </a:rPr>
              <a:t>learnt</a:t>
            </a:r>
            <a:r>
              <a:rPr lang="es-ES" b="1" dirty="0" smtClean="0">
                <a:latin typeface="Arial" pitchFamily="34" charset="0"/>
                <a:cs typeface="Arial" pitchFamily="34" charset="0"/>
              </a:rPr>
              <a:t>?</a:t>
            </a:r>
            <a:endParaRPr lang="es-ES" b="1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6" name="5 Conector recto"/>
          <p:cNvCxnSpPr/>
          <p:nvPr/>
        </p:nvCxnSpPr>
        <p:spPr>
          <a:xfrm>
            <a:off x="4337741" y="2169515"/>
            <a:ext cx="0" cy="50405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9 Conector recto"/>
          <p:cNvCxnSpPr/>
          <p:nvPr/>
        </p:nvCxnSpPr>
        <p:spPr>
          <a:xfrm>
            <a:off x="1938588" y="2673571"/>
            <a:ext cx="0" cy="50405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11 Conector recto"/>
          <p:cNvCxnSpPr/>
          <p:nvPr/>
        </p:nvCxnSpPr>
        <p:spPr>
          <a:xfrm>
            <a:off x="6707480" y="2699749"/>
            <a:ext cx="0" cy="50405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18 Conector recto"/>
          <p:cNvCxnSpPr/>
          <p:nvPr/>
        </p:nvCxnSpPr>
        <p:spPr>
          <a:xfrm flipH="1">
            <a:off x="1938588" y="2689641"/>
            <a:ext cx="2384446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19 Conector recto"/>
          <p:cNvCxnSpPr/>
          <p:nvPr/>
        </p:nvCxnSpPr>
        <p:spPr>
          <a:xfrm flipH="1">
            <a:off x="4323034" y="2689641"/>
            <a:ext cx="2384446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4" name="23 Rectángulo redondeado"/>
          <p:cNvSpPr/>
          <p:nvPr/>
        </p:nvSpPr>
        <p:spPr>
          <a:xfrm>
            <a:off x="964434" y="3193697"/>
            <a:ext cx="1948307" cy="657243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extensive</a:t>
            </a:r>
            <a:r>
              <a:rPr lang="es-ES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s-ES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farming</a:t>
            </a:r>
            <a:endParaRPr lang="es-ES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25 Rectángulo redondeado"/>
          <p:cNvSpPr/>
          <p:nvPr/>
        </p:nvSpPr>
        <p:spPr>
          <a:xfrm>
            <a:off x="5656343" y="3193697"/>
            <a:ext cx="1944215" cy="667350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intensive</a:t>
            </a:r>
            <a:r>
              <a:rPr lang="es-ES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s-ES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farming</a:t>
            </a:r>
            <a:endParaRPr lang="es-ES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26 CuadroTexto"/>
          <p:cNvSpPr txBox="1"/>
          <p:nvPr/>
        </p:nvSpPr>
        <p:spPr>
          <a:xfrm>
            <a:off x="1938587" y="1798302"/>
            <a:ext cx="82809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The</a:t>
            </a:r>
            <a:r>
              <a:rPr lang="es-ES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s-ES" b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two</a:t>
            </a:r>
            <a:r>
              <a:rPr lang="es-ES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s-ES" b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types</a:t>
            </a:r>
            <a:r>
              <a:rPr lang="es-ES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of </a:t>
            </a:r>
            <a:r>
              <a:rPr lang="es-ES" b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livestock</a:t>
            </a:r>
            <a:r>
              <a:rPr lang="es-ES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s-ES" b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farming</a:t>
            </a:r>
            <a:r>
              <a:rPr lang="es-ES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are…</a:t>
            </a:r>
            <a:endParaRPr lang="es-ES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86934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 err="1" smtClean="0">
                <a:latin typeface="Arial" pitchFamily="34" charset="0"/>
                <a:cs typeface="Arial" pitchFamily="34" charset="0"/>
              </a:rPr>
              <a:t>What</a:t>
            </a:r>
            <a:r>
              <a:rPr lang="es-E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s-ES" b="1" dirty="0" err="1" smtClean="0">
                <a:latin typeface="Arial" pitchFamily="34" charset="0"/>
                <a:cs typeface="Arial" pitchFamily="34" charset="0"/>
              </a:rPr>
              <a:t>have</a:t>
            </a:r>
            <a:r>
              <a:rPr lang="es-E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s-ES" b="1" dirty="0" err="1" smtClean="0">
                <a:latin typeface="Arial" pitchFamily="34" charset="0"/>
                <a:cs typeface="Arial" pitchFamily="34" charset="0"/>
              </a:rPr>
              <a:t>we</a:t>
            </a:r>
            <a:r>
              <a:rPr lang="es-E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s-ES" b="1" dirty="0" err="1" smtClean="0">
                <a:latin typeface="Arial" pitchFamily="34" charset="0"/>
                <a:cs typeface="Arial" pitchFamily="34" charset="0"/>
              </a:rPr>
              <a:t>learnt</a:t>
            </a:r>
            <a:r>
              <a:rPr lang="es-ES" b="1" dirty="0" smtClean="0">
                <a:latin typeface="Arial" pitchFamily="34" charset="0"/>
                <a:cs typeface="Arial" pitchFamily="34" charset="0"/>
              </a:rPr>
              <a:t>?</a:t>
            </a:r>
            <a:endParaRPr lang="es-ES" b="1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6" name="5 Conector recto"/>
          <p:cNvCxnSpPr/>
          <p:nvPr/>
        </p:nvCxnSpPr>
        <p:spPr>
          <a:xfrm>
            <a:off x="4398379" y="2555575"/>
            <a:ext cx="0" cy="50405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9 Conector recto"/>
          <p:cNvCxnSpPr/>
          <p:nvPr/>
        </p:nvCxnSpPr>
        <p:spPr>
          <a:xfrm>
            <a:off x="2013933" y="3059631"/>
            <a:ext cx="0" cy="48798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11 Conector recto"/>
          <p:cNvCxnSpPr/>
          <p:nvPr/>
        </p:nvCxnSpPr>
        <p:spPr>
          <a:xfrm>
            <a:off x="6782825" y="3059631"/>
            <a:ext cx="0" cy="51416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18 Conector recto"/>
          <p:cNvCxnSpPr/>
          <p:nvPr/>
        </p:nvCxnSpPr>
        <p:spPr>
          <a:xfrm flipH="1">
            <a:off x="2013933" y="3059631"/>
            <a:ext cx="2384446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19 Conector recto"/>
          <p:cNvCxnSpPr/>
          <p:nvPr/>
        </p:nvCxnSpPr>
        <p:spPr>
          <a:xfrm flipH="1">
            <a:off x="4398379" y="3059631"/>
            <a:ext cx="2384446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4" name="23 Rectángulo redondeado"/>
          <p:cNvSpPr/>
          <p:nvPr/>
        </p:nvSpPr>
        <p:spPr>
          <a:xfrm>
            <a:off x="1257849" y="3544757"/>
            <a:ext cx="1512168" cy="493948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agriculture</a:t>
            </a:r>
            <a:endParaRPr lang="es-ES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25 Rectángulo redondeado"/>
          <p:cNvSpPr/>
          <p:nvPr/>
        </p:nvSpPr>
        <p:spPr>
          <a:xfrm>
            <a:off x="6026740" y="3544757"/>
            <a:ext cx="1649163" cy="493948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forestry</a:t>
            </a:r>
            <a:endParaRPr lang="es-ES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26 CuadroTexto"/>
          <p:cNvSpPr txBox="1"/>
          <p:nvPr/>
        </p:nvSpPr>
        <p:spPr>
          <a:xfrm>
            <a:off x="2291733" y="2185042"/>
            <a:ext cx="5661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Primary</a:t>
            </a:r>
            <a:r>
              <a:rPr lang="es-ES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sector </a:t>
            </a:r>
            <a:r>
              <a:rPr lang="es-ES" b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activities</a:t>
            </a:r>
            <a:r>
              <a:rPr lang="es-ES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s-ES" b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include</a:t>
            </a:r>
            <a:r>
              <a:rPr lang="es-ES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…</a:t>
            </a:r>
            <a:endParaRPr lang="es-ES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25 Rectángulo redondeado"/>
          <p:cNvSpPr/>
          <p:nvPr/>
        </p:nvSpPr>
        <p:spPr>
          <a:xfrm>
            <a:off x="3027095" y="3544757"/>
            <a:ext cx="1350730" cy="493948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fishing</a:t>
            </a:r>
            <a:endParaRPr lang="es-ES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25 Rectángulo redondeado"/>
          <p:cNvSpPr/>
          <p:nvPr/>
        </p:nvSpPr>
        <p:spPr>
          <a:xfrm>
            <a:off x="4529983" y="3544757"/>
            <a:ext cx="1377186" cy="500694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mining</a:t>
            </a:r>
            <a:endParaRPr lang="es-ES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4" name="9 Conector recto"/>
          <p:cNvCxnSpPr/>
          <p:nvPr/>
        </p:nvCxnSpPr>
        <p:spPr>
          <a:xfrm>
            <a:off x="3702460" y="3052011"/>
            <a:ext cx="0" cy="48512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9 Conector recto"/>
          <p:cNvCxnSpPr/>
          <p:nvPr/>
        </p:nvCxnSpPr>
        <p:spPr>
          <a:xfrm>
            <a:off x="5218576" y="3059631"/>
            <a:ext cx="0" cy="48202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67332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13104" y="692696"/>
            <a:ext cx="5626968" cy="576064"/>
          </a:xfrm>
        </p:spPr>
        <p:txBody>
          <a:bodyPr/>
          <a:lstStyle/>
          <a:p>
            <a:r>
              <a:rPr lang="es-ES" b="1" dirty="0" err="1" smtClean="0">
                <a:latin typeface="Arial" pitchFamily="34" charset="0"/>
                <a:cs typeface="Arial" pitchFamily="34" charset="0"/>
              </a:rPr>
              <a:t>What</a:t>
            </a:r>
            <a:r>
              <a:rPr lang="es-E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s-ES" b="1" dirty="0" err="1" smtClean="0">
                <a:latin typeface="Arial" pitchFamily="34" charset="0"/>
                <a:cs typeface="Arial" pitchFamily="34" charset="0"/>
              </a:rPr>
              <a:t>have</a:t>
            </a:r>
            <a:r>
              <a:rPr lang="es-E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s-ES" b="1" dirty="0" err="1" smtClean="0">
                <a:latin typeface="Arial" pitchFamily="34" charset="0"/>
                <a:cs typeface="Arial" pitchFamily="34" charset="0"/>
              </a:rPr>
              <a:t>we</a:t>
            </a:r>
            <a:r>
              <a:rPr lang="es-E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s-ES" b="1" dirty="0" err="1" smtClean="0">
                <a:latin typeface="Arial" pitchFamily="34" charset="0"/>
                <a:cs typeface="Arial" pitchFamily="34" charset="0"/>
              </a:rPr>
              <a:t>learnt</a:t>
            </a:r>
            <a:r>
              <a:rPr lang="es-ES" b="1" dirty="0" smtClean="0">
                <a:latin typeface="Arial" pitchFamily="34" charset="0"/>
                <a:cs typeface="Arial" pitchFamily="34" charset="0"/>
              </a:rPr>
              <a:t>?</a:t>
            </a:r>
            <a:endParaRPr lang="es-ES" b="1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6" name="5 Conector recto"/>
          <p:cNvCxnSpPr/>
          <p:nvPr/>
        </p:nvCxnSpPr>
        <p:spPr>
          <a:xfrm>
            <a:off x="4333518" y="2344627"/>
            <a:ext cx="0" cy="50405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9 Conector recto"/>
          <p:cNvCxnSpPr/>
          <p:nvPr/>
        </p:nvCxnSpPr>
        <p:spPr>
          <a:xfrm>
            <a:off x="1934365" y="2848683"/>
            <a:ext cx="0" cy="50405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11 Conector recto"/>
          <p:cNvCxnSpPr/>
          <p:nvPr/>
        </p:nvCxnSpPr>
        <p:spPr>
          <a:xfrm>
            <a:off x="6703257" y="2874861"/>
            <a:ext cx="0" cy="50405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18 Conector recto"/>
          <p:cNvCxnSpPr/>
          <p:nvPr/>
        </p:nvCxnSpPr>
        <p:spPr>
          <a:xfrm flipH="1">
            <a:off x="1934365" y="2864753"/>
            <a:ext cx="2384446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19 Conector recto"/>
          <p:cNvCxnSpPr/>
          <p:nvPr/>
        </p:nvCxnSpPr>
        <p:spPr>
          <a:xfrm flipH="1">
            <a:off x="4318811" y="2864753"/>
            <a:ext cx="2384446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4" name="23 Rectángulo redondeado"/>
          <p:cNvSpPr/>
          <p:nvPr/>
        </p:nvSpPr>
        <p:spPr>
          <a:xfrm>
            <a:off x="960211" y="3378917"/>
            <a:ext cx="1948307" cy="493948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intermediate</a:t>
            </a:r>
            <a:r>
              <a:rPr lang="es-ES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s-ES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products</a:t>
            </a:r>
            <a:endParaRPr lang="es-ES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25 Rectángulo redondeado"/>
          <p:cNvSpPr/>
          <p:nvPr/>
        </p:nvSpPr>
        <p:spPr>
          <a:xfrm>
            <a:off x="5652120" y="3368809"/>
            <a:ext cx="1944215" cy="493948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c</a:t>
            </a:r>
            <a:r>
              <a:rPr lang="es-ES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onsumer</a:t>
            </a:r>
            <a:r>
              <a:rPr lang="es-ES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s-ES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products</a:t>
            </a:r>
            <a:endParaRPr lang="es-ES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26 CuadroTexto"/>
          <p:cNvSpPr txBox="1"/>
          <p:nvPr/>
        </p:nvSpPr>
        <p:spPr>
          <a:xfrm>
            <a:off x="2049419" y="2009644"/>
            <a:ext cx="67687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Secondary</a:t>
            </a:r>
            <a:r>
              <a:rPr lang="es-ES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sector industries produce …</a:t>
            </a:r>
            <a:endParaRPr lang="es-ES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4113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10 Marcador de texto"/>
          <p:cNvSpPr>
            <a:spLocks noGrp="1"/>
          </p:cNvSpPr>
          <p:nvPr>
            <p:ph type="body" sz="half" idx="4294967295"/>
          </p:nvPr>
        </p:nvSpPr>
        <p:spPr>
          <a:xfrm>
            <a:off x="160080" y="286936"/>
            <a:ext cx="6677025" cy="909816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 eaLnBrk="1" hangingPunct="1">
              <a:buNone/>
            </a:pPr>
            <a:r>
              <a:rPr lang="en-GB" sz="2000" b="1" dirty="0" smtClean="0">
                <a:latin typeface="Arial" charset="0"/>
                <a:cs typeface="Arial" charset="0"/>
              </a:rPr>
              <a:t>What’s the economy?</a:t>
            </a:r>
          </a:p>
        </p:txBody>
      </p:sp>
      <p:sp>
        <p:nvSpPr>
          <p:cNvPr id="17" name="10 Marcador de texto"/>
          <p:cNvSpPr>
            <a:spLocks noGrp="1"/>
          </p:cNvSpPr>
          <p:nvPr>
            <p:ph type="body" sz="half" idx="4294967295"/>
          </p:nvPr>
        </p:nvSpPr>
        <p:spPr>
          <a:xfrm>
            <a:off x="354211" y="4941168"/>
            <a:ext cx="8496944" cy="2736304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1800" b="1" dirty="0">
                <a:latin typeface="Arial" charset="0"/>
                <a:cs typeface="Arial" charset="0"/>
              </a:rPr>
              <a:t>The economy is a system. It involves </a:t>
            </a:r>
            <a:r>
              <a:rPr lang="en-GB" sz="1800" b="1" dirty="0" smtClean="0">
                <a:latin typeface="Arial" charset="0"/>
                <a:cs typeface="Arial" charset="0"/>
              </a:rPr>
              <a:t>transforming products </a:t>
            </a:r>
            <a:r>
              <a:rPr lang="en-GB" sz="1800" b="1" dirty="0">
                <a:latin typeface="Arial" charset="0"/>
                <a:cs typeface="Arial" charset="0"/>
              </a:rPr>
              <a:t>from nature into manufactured </a:t>
            </a:r>
            <a:r>
              <a:rPr lang="en-GB" sz="1800" b="1" dirty="0" smtClean="0">
                <a:latin typeface="Arial" charset="0"/>
                <a:cs typeface="Arial" charset="0"/>
              </a:rPr>
              <a:t>products, and </a:t>
            </a:r>
            <a:r>
              <a:rPr lang="en-GB" sz="1800" b="1" dirty="0">
                <a:latin typeface="Arial" charset="0"/>
                <a:cs typeface="Arial" charset="0"/>
              </a:rPr>
              <a:t>buying and selling products or services</a:t>
            </a:r>
            <a:r>
              <a:rPr lang="en-GB" sz="1800" b="1" dirty="0" smtClean="0">
                <a:latin typeface="Arial" charset="0"/>
                <a:cs typeface="Arial" charset="0"/>
              </a:rPr>
              <a:t>. </a:t>
            </a:r>
            <a:r>
              <a:rPr lang="en-GB" sz="1800" b="1" dirty="0">
                <a:latin typeface="Arial" charset="0"/>
                <a:cs typeface="Arial" charset="0"/>
              </a:rPr>
              <a:t>P</a:t>
            </a:r>
            <a:r>
              <a:rPr lang="en-GB" sz="1800" b="1" dirty="0" smtClean="0">
                <a:latin typeface="Arial" charset="0"/>
                <a:cs typeface="Arial" charset="0"/>
              </a:rPr>
              <a:t>roducts that </a:t>
            </a:r>
            <a:r>
              <a:rPr lang="en-GB" sz="1800" b="1" dirty="0">
                <a:latin typeface="Arial" charset="0"/>
                <a:cs typeface="Arial" charset="0"/>
              </a:rPr>
              <a:t>we get from </a:t>
            </a:r>
            <a:r>
              <a:rPr lang="en-GB" sz="1800" b="1" dirty="0" smtClean="0">
                <a:latin typeface="Arial" charset="0"/>
                <a:cs typeface="Arial" charset="0"/>
              </a:rPr>
              <a:t>nature are called raw materials. </a:t>
            </a:r>
            <a:endParaRPr lang="es-ES" sz="1800" b="1" dirty="0">
              <a:latin typeface="Arial" charset="0"/>
              <a:cs typeface="Arial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3028" y="1268760"/>
            <a:ext cx="2210188" cy="14855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4257" y="2889580"/>
            <a:ext cx="2075903" cy="14379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2889579"/>
            <a:ext cx="2055651" cy="14379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3997" y="2889580"/>
            <a:ext cx="1831899" cy="14379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0052" y="1268760"/>
            <a:ext cx="1600200" cy="147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374452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 Título"/>
          <p:cNvSpPr>
            <a:spLocks noGrp="1"/>
          </p:cNvSpPr>
          <p:nvPr>
            <p:ph type="title"/>
          </p:nvPr>
        </p:nvSpPr>
        <p:spPr>
          <a:xfrm>
            <a:off x="35496" y="404664"/>
            <a:ext cx="6552728" cy="864096"/>
          </a:xfrm>
        </p:spPr>
        <p:txBody>
          <a:bodyPr>
            <a:normAutofit/>
          </a:bodyPr>
          <a:lstStyle/>
          <a:p>
            <a:r>
              <a:rPr lang="en-GB" b="1" dirty="0">
                <a:latin typeface="Arial" pitchFamily="34" charset="0"/>
                <a:cs typeface="Arial" pitchFamily="34" charset="0"/>
              </a:rPr>
              <a:t>What are the three sectors of the economy?</a:t>
            </a:r>
            <a:endParaRPr lang="es-E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10 Marcador de texto"/>
          <p:cNvSpPr>
            <a:spLocks noGrp="1"/>
          </p:cNvSpPr>
          <p:nvPr>
            <p:ph type="body" sz="half" idx="4294967295"/>
          </p:nvPr>
        </p:nvSpPr>
        <p:spPr>
          <a:xfrm>
            <a:off x="179512" y="3573586"/>
            <a:ext cx="2790967" cy="2376264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1800" b="1" dirty="0" smtClean="0">
                <a:solidFill>
                  <a:srgbClr val="00B0F0"/>
                </a:solidFill>
                <a:latin typeface="Arial" charset="0"/>
                <a:cs typeface="Arial" charset="0"/>
              </a:rPr>
              <a:t>The </a:t>
            </a:r>
            <a:r>
              <a:rPr lang="en-GB" sz="1800" b="1" dirty="0">
                <a:solidFill>
                  <a:srgbClr val="00B0F0"/>
                </a:solidFill>
                <a:latin typeface="Arial" charset="0"/>
                <a:cs typeface="Arial" charset="0"/>
              </a:rPr>
              <a:t>p</a:t>
            </a:r>
            <a:r>
              <a:rPr lang="en-GB" sz="1800" b="1" dirty="0" smtClean="0">
                <a:solidFill>
                  <a:srgbClr val="00B0F0"/>
                </a:solidFill>
                <a:latin typeface="Arial" charset="0"/>
                <a:cs typeface="Arial" charset="0"/>
              </a:rPr>
              <a:t>rimary sector</a:t>
            </a:r>
            <a:r>
              <a:rPr lang="en-GB" sz="1800" b="1" dirty="0" smtClean="0">
                <a:latin typeface="Arial" charset="0"/>
                <a:cs typeface="Arial" charset="0"/>
              </a:rPr>
              <a:t>:</a:t>
            </a:r>
            <a:r>
              <a:rPr lang="en-GB" sz="1800" b="1" dirty="0" smtClean="0">
                <a:solidFill>
                  <a:srgbClr val="00B0F0"/>
                </a:solidFill>
                <a:latin typeface="Arial" charset="0"/>
                <a:cs typeface="Arial" charset="0"/>
              </a:rPr>
              <a:t> </a:t>
            </a:r>
            <a:r>
              <a:rPr lang="en-GB" sz="1800" b="1" dirty="0" smtClean="0">
                <a:latin typeface="Arial" charset="0"/>
                <a:cs typeface="Arial" charset="0"/>
              </a:rPr>
              <a:t>raw </a:t>
            </a:r>
            <a:r>
              <a:rPr lang="en-GB" sz="1800" b="1" dirty="0">
                <a:latin typeface="Arial" charset="0"/>
                <a:cs typeface="Arial" charset="0"/>
              </a:rPr>
              <a:t>materials are </a:t>
            </a:r>
            <a:r>
              <a:rPr lang="en-GB" sz="1800" b="1" dirty="0" smtClean="0">
                <a:latin typeface="Arial" charset="0"/>
                <a:cs typeface="Arial" charset="0"/>
              </a:rPr>
              <a:t>extracted from </a:t>
            </a:r>
            <a:r>
              <a:rPr lang="en-GB" sz="1800" b="1" dirty="0">
                <a:latin typeface="Arial" charset="0"/>
                <a:cs typeface="Arial" charset="0"/>
              </a:rPr>
              <a:t>nature. </a:t>
            </a:r>
            <a:r>
              <a:rPr lang="en-GB" sz="1800" b="1" dirty="0" smtClean="0">
                <a:latin typeface="Arial" charset="0"/>
                <a:cs typeface="Arial" charset="0"/>
              </a:rPr>
              <a:t>Agriculture, forestry</a:t>
            </a:r>
            <a:r>
              <a:rPr lang="en-GB" sz="1800" b="1" dirty="0">
                <a:latin typeface="Arial" charset="0"/>
                <a:cs typeface="Arial" charset="0"/>
              </a:rPr>
              <a:t>, mining and </a:t>
            </a:r>
            <a:r>
              <a:rPr lang="en-GB" sz="1800" b="1" dirty="0" smtClean="0">
                <a:latin typeface="Arial" charset="0"/>
                <a:cs typeface="Arial" charset="0"/>
              </a:rPr>
              <a:t>fishing  are </a:t>
            </a:r>
            <a:r>
              <a:rPr lang="en-GB" sz="1800" b="1" dirty="0">
                <a:latin typeface="Arial" charset="0"/>
                <a:cs typeface="Arial" charset="0"/>
              </a:rPr>
              <a:t>primary sector activities.</a:t>
            </a:r>
          </a:p>
        </p:txBody>
      </p:sp>
      <p:sp>
        <p:nvSpPr>
          <p:cNvPr id="19" name="10 Marcador de texto"/>
          <p:cNvSpPr>
            <a:spLocks noGrp="1"/>
          </p:cNvSpPr>
          <p:nvPr>
            <p:ph type="body" sz="half" idx="4294967295"/>
          </p:nvPr>
        </p:nvSpPr>
        <p:spPr>
          <a:xfrm>
            <a:off x="2987824" y="3573586"/>
            <a:ext cx="3168352" cy="2447702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1800" b="1" dirty="0" smtClean="0">
                <a:solidFill>
                  <a:srgbClr val="00B0F0"/>
                </a:solidFill>
                <a:latin typeface="Arial" charset="0"/>
                <a:cs typeface="Arial" charset="0"/>
              </a:rPr>
              <a:t>The secondary </a:t>
            </a:r>
            <a:r>
              <a:rPr lang="en-GB" sz="1800" b="1" dirty="0">
                <a:solidFill>
                  <a:srgbClr val="00B0F0"/>
                </a:solidFill>
                <a:latin typeface="Arial" charset="0"/>
                <a:cs typeface="Arial" charset="0"/>
              </a:rPr>
              <a:t>sector</a:t>
            </a:r>
            <a:r>
              <a:rPr lang="en-GB" sz="1800" b="1" dirty="0">
                <a:latin typeface="Arial" charset="0"/>
                <a:cs typeface="Arial" charset="0"/>
              </a:rPr>
              <a:t>:</a:t>
            </a:r>
            <a:r>
              <a:rPr lang="en-GB" sz="1800" b="1" dirty="0">
                <a:solidFill>
                  <a:srgbClr val="00B0F0"/>
                </a:solidFill>
                <a:latin typeface="Arial" charset="0"/>
                <a:cs typeface="Arial" charset="0"/>
              </a:rPr>
              <a:t> </a:t>
            </a:r>
            <a:r>
              <a:rPr lang="en-GB" sz="1800" b="1" dirty="0" smtClean="0">
                <a:latin typeface="Arial" charset="0"/>
                <a:cs typeface="Arial" charset="0"/>
              </a:rPr>
              <a:t>raw </a:t>
            </a:r>
            <a:r>
              <a:rPr lang="en-GB" sz="1800" b="1" dirty="0">
                <a:latin typeface="Arial" charset="0"/>
                <a:cs typeface="Arial" charset="0"/>
              </a:rPr>
              <a:t>materials </a:t>
            </a:r>
            <a:r>
              <a:rPr lang="en-GB" sz="1800" b="1" dirty="0" smtClean="0">
                <a:latin typeface="Arial" charset="0"/>
                <a:cs typeface="Arial" charset="0"/>
              </a:rPr>
              <a:t>are processed </a:t>
            </a:r>
            <a:r>
              <a:rPr lang="en-GB" sz="1800" b="1" dirty="0">
                <a:latin typeface="Arial" charset="0"/>
                <a:cs typeface="Arial" charset="0"/>
              </a:rPr>
              <a:t>or used to manufacture </a:t>
            </a:r>
            <a:r>
              <a:rPr lang="en-GB" sz="1800" b="1" dirty="0" smtClean="0">
                <a:latin typeface="Arial" charset="0"/>
                <a:cs typeface="Arial" charset="0"/>
              </a:rPr>
              <a:t>new products</a:t>
            </a:r>
            <a:r>
              <a:rPr lang="en-GB" sz="1800" b="1" dirty="0">
                <a:latin typeface="Arial" charset="0"/>
                <a:cs typeface="Arial" charset="0"/>
              </a:rPr>
              <a:t>. These </a:t>
            </a:r>
            <a:r>
              <a:rPr lang="en-GB" sz="1800" b="1" dirty="0" smtClean="0">
                <a:latin typeface="Arial" charset="0"/>
                <a:cs typeface="Arial" charset="0"/>
              </a:rPr>
              <a:t>products are </a:t>
            </a:r>
            <a:r>
              <a:rPr lang="en-GB" sz="1800" b="1" dirty="0">
                <a:latin typeface="Arial" charset="0"/>
                <a:cs typeface="Arial" charset="0"/>
              </a:rPr>
              <a:t>manufactured </a:t>
            </a:r>
            <a:r>
              <a:rPr lang="en-GB" sz="1800" b="1" dirty="0" smtClean="0">
                <a:latin typeface="Arial" charset="0"/>
                <a:cs typeface="Arial" charset="0"/>
              </a:rPr>
              <a:t>in factories </a:t>
            </a:r>
            <a:r>
              <a:rPr lang="en-GB" sz="1800" b="1" dirty="0">
                <a:latin typeface="Arial" charset="0"/>
                <a:cs typeface="Arial" charset="0"/>
              </a:rPr>
              <a:t>and workshops.</a:t>
            </a:r>
          </a:p>
        </p:txBody>
      </p:sp>
      <p:sp>
        <p:nvSpPr>
          <p:cNvPr id="7" name="10 Marcador de texto"/>
          <p:cNvSpPr>
            <a:spLocks noGrp="1"/>
          </p:cNvSpPr>
          <p:nvPr>
            <p:ph type="body" sz="half" idx="4294967295"/>
          </p:nvPr>
        </p:nvSpPr>
        <p:spPr>
          <a:xfrm>
            <a:off x="6163006" y="3573016"/>
            <a:ext cx="2980994" cy="2447702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1800" b="1" dirty="0">
                <a:solidFill>
                  <a:srgbClr val="00B0F0"/>
                </a:solidFill>
                <a:latin typeface="Arial" charset="0"/>
                <a:cs typeface="Arial" charset="0"/>
              </a:rPr>
              <a:t>The tertiary sector</a:t>
            </a:r>
            <a:r>
              <a:rPr lang="en-GB" sz="1800" b="1" dirty="0">
                <a:latin typeface="Arial" charset="0"/>
                <a:cs typeface="Arial" charset="0"/>
              </a:rPr>
              <a:t>:</a:t>
            </a:r>
            <a:r>
              <a:rPr lang="en-GB" sz="1800" b="1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 </a:t>
            </a:r>
            <a:r>
              <a:rPr lang="en-GB" sz="1800" b="1" dirty="0" smtClean="0">
                <a:latin typeface="Arial" charset="0"/>
                <a:cs typeface="Arial" charset="0"/>
              </a:rPr>
              <a:t>activities </a:t>
            </a:r>
            <a:r>
              <a:rPr lang="en-GB" sz="1800" b="1" dirty="0">
                <a:latin typeface="Arial" charset="0"/>
                <a:cs typeface="Arial" charset="0"/>
              </a:rPr>
              <a:t>that provide a service make up the tertiary sector</a:t>
            </a:r>
            <a:r>
              <a:rPr lang="en-GB" sz="1800" b="1" dirty="0" smtClean="0">
                <a:latin typeface="Arial" charset="0"/>
                <a:cs typeface="Arial" charset="0"/>
              </a:rPr>
              <a:t>.</a:t>
            </a:r>
            <a:endParaRPr lang="en-GB" sz="1800" b="1" dirty="0">
              <a:latin typeface="Arial" charset="0"/>
              <a:cs typeface="Arial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20" y="1340768"/>
            <a:ext cx="2261245" cy="21637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47864" y="1330438"/>
            <a:ext cx="2106736" cy="2174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00192" y="1340768"/>
            <a:ext cx="2408882" cy="22108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32246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build="p"/>
      <p:bldP spid="19" grpId="0" build="p"/>
      <p:bldP spid="7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764704"/>
            <a:ext cx="5626968" cy="720080"/>
          </a:xfrm>
        </p:spPr>
        <p:txBody>
          <a:bodyPr/>
          <a:lstStyle/>
          <a:p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What’s agriculture?</a:t>
            </a:r>
          </a:p>
        </p:txBody>
      </p:sp>
      <p:sp>
        <p:nvSpPr>
          <p:cNvPr id="8" name="10 Marcador de texto"/>
          <p:cNvSpPr>
            <a:spLocks noGrp="1"/>
          </p:cNvSpPr>
          <p:nvPr>
            <p:ph type="body" sz="half" idx="4294967295"/>
          </p:nvPr>
        </p:nvSpPr>
        <p:spPr>
          <a:xfrm>
            <a:off x="215516" y="4941168"/>
            <a:ext cx="8496944" cy="144016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1800" b="1" dirty="0">
                <a:latin typeface="Arial" charset="0"/>
                <a:cs typeface="Arial" charset="0"/>
              </a:rPr>
              <a:t>Agriculture is the cultivation of crops and the </a:t>
            </a:r>
            <a:r>
              <a:rPr lang="en-GB" sz="1800" b="1" dirty="0" smtClean="0">
                <a:latin typeface="Arial" charset="0"/>
                <a:cs typeface="Arial" charset="0"/>
              </a:rPr>
              <a:t>raising of </a:t>
            </a:r>
            <a:r>
              <a:rPr lang="en-GB" sz="1800" b="1" dirty="0">
                <a:latin typeface="Arial" charset="0"/>
                <a:cs typeface="Arial" charset="0"/>
              </a:rPr>
              <a:t>livestock. Crops and livestock both come from </a:t>
            </a:r>
            <a:r>
              <a:rPr lang="en-GB" sz="1800" b="1" dirty="0" smtClean="0">
                <a:latin typeface="Arial" charset="0"/>
                <a:cs typeface="Arial" charset="0"/>
              </a:rPr>
              <a:t>nature, so </a:t>
            </a:r>
            <a:r>
              <a:rPr lang="en-GB" sz="1800" b="1" dirty="0">
                <a:latin typeface="Arial" charset="0"/>
                <a:cs typeface="Arial" charset="0"/>
              </a:rPr>
              <a:t>agriculture belongs to the primary sector.</a:t>
            </a:r>
            <a:endParaRPr lang="es-ES" sz="1800" b="1" dirty="0">
              <a:latin typeface="Arial" charset="0"/>
              <a:cs typeface="Arial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35796" y="1916832"/>
            <a:ext cx="3384376" cy="27370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402859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 Título"/>
          <p:cNvSpPr>
            <a:spLocks noGrp="1"/>
          </p:cNvSpPr>
          <p:nvPr>
            <p:ph type="title"/>
          </p:nvPr>
        </p:nvSpPr>
        <p:spPr>
          <a:xfrm>
            <a:off x="255840" y="620688"/>
            <a:ext cx="6296380" cy="1008112"/>
          </a:xfrm>
        </p:spPr>
        <p:txBody>
          <a:bodyPr>
            <a:normAutofit/>
          </a:bodyPr>
          <a:lstStyle/>
          <a:p>
            <a:r>
              <a:rPr lang="en-GB" b="1" dirty="0" smtClean="0">
                <a:latin typeface="Arial" pitchFamily="34" charset="0"/>
                <a:cs typeface="Arial" pitchFamily="34" charset="0"/>
              </a:rPr>
              <a:t>What’s arable farming?</a:t>
            </a:r>
            <a:endParaRPr lang="es-E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77122" y="5229200"/>
            <a:ext cx="83529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Arable farming produces crops for food and other products. There </a:t>
            </a:r>
            <a:r>
              <a:rPr lang="en-GB" b="1" dirty="0" smtClean="0">
                <a:latin typeface="Arial" panose="020B0604020202020204" pitchFamily="34" charset="0"/>
                <a:cs typeface="Arial" panose="020B0604020202020204" pitchFamily="34" charset="0"/>
              </a:rPr>
              <a:t>are two </a:t>
            </a:r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types of arable farming: dry farming and irrigated farming.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8" y="1484784"/>
            <a:ext cx="3990514" cy="3240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1484784"/>
            <a:ext cx="3937136" cy="3240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38483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0 Marcador de texto"/>
          <p:cNvSpPr>
            <a:spLocks noGrp="1"/>
          </p:cNvSpPr>
          <p:nvPr>
            <p:ph type="body" sz="half" idx="4294967295"/>
          </p:nvPr>
        </p:nvSpPr>
        <p:spPr>
          <a:xfrm>
            <a:off x="323528" y="4797152"/>
            <a:ext cx="8728306" cy="792088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1800" b="1" dirty="0">
                <a:latin typeface="Arial" charset="0"/>
                <a:cs typeface="Arial" charset="0"/>
              </a:rPr>
              <a:t>Livestock farming is the raising of animals for food and non-food products.</a:t>
            </a:r>
            <a:endParaRPr lang="en-GB" sz="1800" b="1" dirty="0" smtClean="0">
              <a:latin typeface="Arial" charset="0"/>
              <a:cs typeface="Arial" charset="0"/>
            </a:endParaRPr>
          </a:p>
        </p:txBody>
      </p:sp>
      <p:sp>
        <p:nvSpPr>
          <p:cNvPr id="14" name="1 Título"/>
          <p:cNvSpPr>
            <a:spLocks noGrp="1"/>
          </p:cNvSpPr>
          <p:nvPr>
            <p:ph type="title"/>
          </p:nvPr>
        </p:nvSpPr>
        <p:spPr>
          <a:xfrm>
            <a:off x="179512" y="404664"/>
            <a:ext cx="6480720" cy="1128297"/>
          </a:xfrm>
        </p:spPr>
        <p:txBody>
          <a:bodyPr>
            <a:normAutofit/>
          </a:bodyPr>
          <a:lstStyle/>
          <a:p>
            <a:r>
              <a:rPr lang="en-GB" b="1" dirty="0" smtClean="0">
                <a:latin typeface="Arial" pitchFamily="34" charset="0"/>
                <a:cs typeface="Arial" pitchFamily="34" charset="0"/>
              </a:rPr>
              <a:t>What’s livestock farming? </a:t>
            </a:r>
            <a:endParaRPr lang="es-E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10 Marcador de texto"/>
          <p:cNvSpPr>
            <a:spLocks noGrp="1"/>
          </p:cNvSpPr>
          <p:nvPr>
            <p:ph type="body" sz="half" idx="4294967295"/>
          </p:nvPr>
        </p:nvSpPr>
        <p:spPr>
          <a:xfrm>
            <a:off x="323528" y="5382233"/>
            <a:ext cx="8728306" cy="792088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1800" b="1" dirty="0">
                <a:latin typeface="Arial" charset="0"/>
                <a:cs typeface="Arial" charset="0"/>
              </a:rPr>
              <a:t>There are two types of livestock farming: extensive and intensive</a:t>
            </a:r>
            <a:r>
              <a:rPr lang="en-GB" sz="1800" b="1" dirty="0" smtClean="0">
                <a:latin typeface="Arial" charset="0"/>
                <a:cs typeface="Arial" charset="0"/>
              </a:rPr>
              <a:t>. 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8824" y="1412776"/>
            <a:ext cx="3040498" cy="3096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39" y="1412776"/>
            <a:ext cx="3016547" cy="30963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727074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build="p"/>
      <p:bldP spid="17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 Título"/>
          <p:cNvSpPr>
            <a:spLocks noGrp="1"/>
          </p:cNvSpPr>
          <p:nvPr>
            <p:ph type="title"/>
          </p:nvPr>
        </p:nvSpPr>
        <p:spPr>
          <a:xfrm>
            <a:off x="205011" y="404664"/>
            <a:ext cx="6552728" cy="864096"/>
          </a:xfrm>
        </p:spPr>
        <p:txBody>
          <a:bodyPr>
            <a:normAutofit/>
          </a:bodyPr>
          <a:lstStyle/>
          <a:p>
            <a:r>
              <a:rPr lang="en-GB" b="1" dirty="0">
                <a:latin typeface="Arial" pitchFamily="34" charset="0"/>
                <a:cs typeface="Arial" pitchFamily="34" charset="0"/>
              </a:rPr>
              <a:t>What other primary sector activities are there?</a:t>
            </a:r>
            <a:endParaRPr lang="es-E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10 Marcador de texto"/>
          <p:cNvSpPr>
            <a:spLocks noGrp="1"/>
          </p:cNvSpPr>
          <p:nvPr>
            <p:ph type="body" sz="half" idx="4294967295"/>
          </p:nvPr>
        </p:nvSpPr>
        <p:spPr>
          <a:xfrm>
            <a:off x="179512" y="4069032"/>
            <a:ext cx="2790967" cy="2376264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1800" b="1" dirty="0" smtClean="0">
                <a:solidFill>
                  <a:srgbClr val="00B0F0"/>
                </a:solidFill>
                <a:latin typeface="Arial" charset="0"/>
                <a:cs typeface="Arial" charset="0"/>
              </a:rPr>
              <a:t>Fishing</a:t>
            </a:r>
            <a:r>
              <a:rPr lang="en-GB" sz="1800" b="1" dirty="0" smtClean="0">
                <a:latin typeface="Arial" charset="0"/>
                <a:cs typeface="Arial" charset="0"/>
              </a:rPr>
              <a:t>:</a:t>
            </a:r>
            <a:r>
              <a:rPr lang="en-GB" sz="1800" b="1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 </a:t>
            </a:r>
            <a:r>
              <a:rPr lang="en-GB" sz="1800" b="1" dirty="0" smtClean="0">
                <a:latin typeface="Arial" charset="0"/>
                <a:cs typeface="Arial" charset="0"/>
              </a:rPr>
              <a:t>there </a:t>
            </a:r>
            <a:r>
              <a:rPr lang="en-GB" sz="1800" b="1" dirty="0">
                <a:latin typeface="Arial" charset="0"/>
                <a:cs typeface="Arial" charset="0"/>
              </a:rPr>
              <a:t>are two main types of fishing: coastal and deep-sea.</a:t>
            </a:r>
          </a:p>
        </p:txBody>
      </p:sp>
      <p:sp>
        <p:nvSpPr>
          <p:cNvPr id="19" name="10 Marcador de texto"/>
          <p:cNvSpPr>
            <a:spLocks noGrp="1"/>
          </p:cNvSpPr>
          <p:nvPr>
            <p:ph type="body" sz="half" idx="4294967295"/>
          </p:nvPr>
        </p:nvSpPr>
        <p:spPr>
          <a:xfrm>
            <a:off x="3275856" y="4077072"/>
            <a:ext cx="2952328" cy="2447702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1800" b="1" dirty="0">
                <a:solidFill>
                  <a:srgbClr val="00B0F0"/>
                </a:solidFill>
                <a:latin typeface="Arial" charset="0"/>
                <a:cs typeface="Arial" charset="0"/>
              </a:rPr>
              <a:t>Mining</a:t>
            </a:r>
            <a:r>
              <a:rPr lang="en-GB" sz="1800" b="1" dirty="0" smtClean="0">
                <a:latin typeface="Arial" charset="0"/>
                <a:cs typeface="Arial" charset="0"/>
              </a:rPr>
              <a:t>:</a:t>
            </a:r>
            <a:r>
              <a:rPr lang="en-GB" sz="1800" b="1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 </a:t>
            </a:r>
            <a:r>
              <a:rPr lang="en-GB" sz="1800" b="1" dirty="0" smtClean="0">
                <a:latin typeface="Arial" charset="0"/>
                <a:cs typeface="Arial" charset="0"/>
              </a:rPr>
              <a:t>mining </a:t>
            </a:r>
            <a:r>
              <a:rPr lang="en-GB" sz="1800" b="1" dirty="0">
                <a:latin typeface="Arial" charset="0"/>
                <a:cs typeface="Arial" charset="0"/>
              </a:rPr>
              <a:t>is the extraction of rocks and minerals from the ground.</a:t>
            </a:r>
          </a:p>
        </p:txBody>
      </p:sp>
      <p:sp>
        <p:nvSpPr>
          <p:cNvPr id="7" name="10 Marcador de texto"/>
          <p:cNvSpPr>
            <a:spLocks noGrp="1"/>
          </p:cNvSpPr>
          <p:nvPr>
            <p:ph type="body" sz="half" idx="4294967295"/>
          </p:nvPr>
        </p:nvSpPr>
        <p:spPr>
          <a:xfrm>
            <a:off x="6372200" y="4077072"/>
            <a:ext cx="2835481" cy="2447702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1800" b="1" dirty="0">
                <a:solidFill>
                  <a:srgbClr val="00B0F0"/>
                </a:solidFill>
                <a:latin typeface="Arial" charset="0"/>
                <a:cs typeface="Arial" charset="0"/>
              </a:rPr>
              <a:t>Forestry</a:t>
            </a:r>
            <a:r>
              <a:rPr lang="en-GB" sz="1800" b="1" dirty="0" smtClean="0">
                <a:latin typeface="Arial" charset="0"/>
                <a:cs typeface="Arial" charset="0"/>
              </a:rPr>
              <a:t>: forestry </a:t>
            </a:r>
            <a:r>
              <a:rPr lang="en-GB" sz="1800" b="1" dirty="0">
                <a:latin typeface="Arial" charset="0"/>
                <a:cs typeface="Arial" charset="0"/>
              </a:rPr>
              <a:t>is the use of forests </a:t>
            </a:r>
            <a:r>
              <a:rPr lang="en-GB" sz="1800" b="1" dirty="0" smtClean="0">
                <a:latin typeface="Arial" charset="0"/>
                <a:cs typeface="Arial" charset="0"/>
              </a:rPr>
              <a:t>to obtain </a:t>
            </a:r>
            <a:r>
              <a:rPr lang="en-GB" sz="1800" b="1" dirty="0">
                <a:latin typeface="Arial" charset="0"/>
                <a:cs typeface="Arial" charset="0"/>
              </a:rPr>
              <a:t>plant products, such </a:t>
            </a:r>
            <a:r>
              <a:rPr lang="en-GB" sz="1800" b="1" dirty="0" smtClean="0">
                <a:latin typeface="Arial" charset="0"/>
                <a:cs typeface="Arial" charset="0"/>
              </a:rPr>
              <a:t>as wood</a:t>
            </a:r>
            <a:r>
              <a:rPr lang="en-GB" sz="1800" b="1" dirty="0">
                <a:latin typeface="Arial" charset="0"/>
                <a:cs typeface="Arial" charset="0"/>
              </a:rPr>
              <a:t>, cork, cellulose and resin.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268262"/>
            <a:ext cx="2483768" cy="14919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2268262"/>
            <a:ext cx="2448272" cy="1501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824"/>
          <a:stretch/>
        </p:blipFill>
        <p:spPr bwMode="auto">
          <a:xfrm>
            <a:off x="6372200" y="2268261"/>
            <a:ext cx="2520281" cy="14919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38839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build="p"/>
      <p:bldP spid="19" grpId="0" build="p"/>
      <p:bldP spid="7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1 Título"/>
          <p:cNvSpPr txBox="1">
            <a:spLocks/>
          </p:cNvSpPr>
          <p:nvPr/>
        </p:nvSpPr>
        <p:spPr>
          <a:xfrm>
            <a:off x="179512" y="260648"/>
            <a:ext cx="6480720" cy="13681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2000" b="1" dirty="0">
                <a:latin typeface="Arial" pitchFamily="34" charset="0"/>
                <a:cs typeface="Arial" pitchFamily="34" charset="0"/>
              </a:rPr>
              <a:t>What </a:t>
            </a:r>
            <a:r>
              <a:rPr lang="en-GB" sz="2000" b="1" dirty="0" smtClean="0">
                <a:latin typeface="Arial" pitchFamily="34" charset="0"/>
                <a:cs typeface="Arial" pitchFamily="34" charset="0"/>
              </a:rPr>
              <a:t>does the secondary </a:t>
            </a:r>
            <a:r>
              <a:rPr lang="en-GB" sz="2000" b="1" dirty="0">
                <a:latin typeface="Arial" pitchFamily="34" charset="0"/>
                <a:cs typeface="Arial" pitchFamily="34" charset="0"/>
              </a:rPr>
              <a:t>sector </a:t>
            </a:r>
            <a:r>
              <a:rPr lang="en-GB" sz="2000" b="1" dirty="0" smtClean="0">
                <a:latin typeface="Arial" pitchFamily="34" charset="0"/>
                <a:cs typeface="Arial" pitchFamily="34" charset="0"/>
              </a:rPr>
              <a:t>produce?</a:t>
            </a:r>
            <a:endParaRPr lang="es-ES" sz="2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10 Marcador de texto"/>
          <p:cNvSpPr txBox="1">
            <a:spLocks/>
          </p:cNvSpPr>
          <p:nvPr/>
        </p:nvSpPr>
        <p:spPr>
          <a:xfrm>
            <a:off x="241514" y="4586663"/>
            <a:ext cx="3826430" cy="227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800" b="1" dirty="0">
                <a:solidFill>
                  <a:srgbClr val="00B0F0"/>
                </a:solidFill>
                <a:latin typeface="Arial" charset="0"/>
                <a:cs typeface="Arial" charset="0"/>
              </a:rPr>
              <a:t>Intermediate </a:t>
            </a:r>
            <a:r>
              <a:rPr lang="en-GB" sz="1800" b="1" dirty="0" smtClean="0">
                <a:solidFill>
                  <a:srgbClr val="00B0F0"/>
                </a:solidFill>
                <a:latin typeface="Arial" charset="0"/>
                <a:cs typeface="Arial" charset="0"/>
              </a:rPr>
              <a:t>products</a:t>
            </a:r>
            <a:r>
              <a:rPr lang="en-GB" sz="1800" b="1" dirty="0" smtClean="0">
                <a:latin typeface="Arial" charset="0"/>
                <a:cs typeface="Arial" charset="0"/>
              </a:rPr>
              <a:t>: some </a:t>
            </a:r>
            <a:r>
              <a:rPr lang="en-GB" sz="1800" b="1" dirty="0">
                <a:latin typeface="Arial" charset="0"/>
                <a:cs typeface="Arial" charset="0"/>
              </a:rPr>
              <a:t>industries produce intermediate products. These are products that are used by </a:t>
            </a:r>
            <a:r>
              <a:rPr lang="en-GB" sz="1800" b="1" dirty="0" smtClean="0">
                <a:latin typeface="Arial" charset="0"/>
                <a:cs typeface="Arial" charset="0"/>
              </a:rPr>
              <a:t>other </a:t>
            </a:r>
            <a:r>
              <a:rPr lang="en-GB" sz="1800" b="1" dirty="0">
                <a:latin typeface="Arial" charset="0"/>
                <a:cs typeface="Arial" charset="0"/>
              </a:rPr>
              <a:t>industries. Steel is an intermediate </a:t>
            </a:r>
            <a:r>
              <a:rPr lang="en-GB" sz="1800" b="1" dirty="0" smtClean="0">
                <a:latin typeface="Arial" charset="0"/>
                <a:cs typeface="Arial" charset="0"/>
              </a:rPr>
              <a:t>product.</a:t>
            </a:r>
            <a:endParaRPr lang="en-GB" sz="1800" b="1" dirty="0">
              <a:latin typeface="Arial" charset="0"/>
              <a:cs typeface="Arial" charset="0"/>
            </a:endParaRPr>
          </a:p>
        </p:txBody>
      </p:sp>
      <p:sp>
        <p:nvSpPr>
          <p:cNvPr id="18" name="10 Marcador de texto"/>
          <p:cNvSpPr txBox="1">
            <a:spLocks/>
          </p:cNvSpPr>
          <p:nvPr/>
        </p:nvSpPr>
        <p:spPr>
          <a:xfrm>
            <a:off x="4932040" y="4586663"/>
            <a:ext cx="3567413" cy="2262981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800" b="1" dirty="0">
                <a:solidFill>
                  <a:srgbClr val="00B0F0"/>
                </a:solidFill>
                <a:latin typeface="Arial" charset="0"/>
                <a:cs typeface="Arial" charset="0"/>
              </a:rPr>
              <a:t>Consumer products</a:t>
            </a:r>
            <a:r>
              <a:rPr lang="en-GB" sz="1800" b="1" dirty="0" smtClean="0">
                <a:latin typeface="Arial" charset="0"/>
                <a:cs typeface="Arial" charset="0"/>
              </a:rPr>
              <a:t>: some </a:t>
            </a:r>
            <a:r>
              <a:rPr lang="en-GB" sz="1800" b="1" dirty="0">
                <a:latin typeface="Arial" charset="0"/>
                <a:cs typeface="Arial" charset="0"/>
              </a:rPr>
              <a:t>industries make products that are sold directly to consumers.</a:t>
            </a:r>
            <a:endParaRPr lang="en-GB" sz="1800" b="1" dirty="0" smtClean="0">
              <a:latin typeface="Arial" charset="0"/>
              <a:cs typeface="Arial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271" y="1772816"/>
            <a:ext cx="3882827" cy="26109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1772816"/>
            <a:ext cx="3581727" cy="26109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272084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/>
      <p:bldP spid="18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10 Marcador de texto"/>
          <p:cNvSpPr>
            <a:spLocks noGrp="1"/>
          </p:cNvSpPr>
          <p:nvPr>
            <p:ph type="body" sz="half" idx="4294967295"/>
          </p:nvPr>
        </p:nvSpPr>
        <p:spPr>
          <a:xfrm>
            <a:off x="434616" y="4581128"/>
            <a:ext cx="8352928" cy="1317781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1800" b="1" dirty="0" smtClean="0">
                <a:latin typeface="Arial" charset="0"/>
                <a:cs typeface="Arial" charset="0"/>
              </a:rPr>
              <a:t>Factories </a:t>
            </a:r>
            <a:r>
              <a:rPr lang="en-GB" sz="1800" b="1" dirty="0">
                <a:latin typeface="Arial" charset="0"/>
                <a:cs typeface="Arial" charset="0"/>
              </a:rPr>
              <a:t>need energy </a:t>
            </a:r>
            <a:r>
              <a:rPr lang="en-GB" sz="1800" b="1" dirty="0" smtClean="0">
                <a:latin typeface="Arial" charset="0"/>
                <a:cs typeface="Arial" charset="0"/>
              </a:rPr>
              <a:t>to transform </a:t>
            </a:r>
            <a:r>
              <a:rPr lang="en-GB" sz="1800" b="1" dirty="0">
                <a:latin typeface="Arial" charset="0"/>
                <a:cs typeface="Arial" charset="0"/>
              </a:rPr>
              <a:t>raw </a:t>
            </a:r>
            <a:r>
              <a:rPr lang="en-GB" sz="1800" b="1" dirty="0" smtClean="0">
                <a:latin typeface="Arial" charset="0"/>
                <a:cs typeface="Arial" charset="0"/>
              </a:rPr>
              <a:t>materials into </a:t>
            </a:r>
            <a:r>
              <a:rPr lang="en-GB" sz="1800" b="1" dirty="0">
                <a:latin typeface="Arial" charset="0"/>
                <a:cs typeface="Arial" charset="0"/>
              </a:rPr>
              <a:t>products. Some energy </a:t>
            </a:r>
            <a:r>
              <a:rPr lang="en-GB" sz="1800" b="1" dirty="0" smtClean="0">
                <a:latin typeface="Arial" charset="0"/>
                <a:cs typeface="Arial" charset="0"/>
              </a:rPr>
              <a:t>comes from renewable sources</a:t>
            </a:r>
            <a:r>
              <a:rPr lang="en-GB" sz="1800" b="1" dirty="0">
                <a:latin typeface="Arial" charset="0"/>
                <a:cs typeface="Arial" charset="0"/>
              </a:rPr>
              <a:t>, such </a:t>
            </a:r>
            <a:r>
              <a:rPr lang="en-GB" sz="1800" b="1" dirty="0" smtClean="0">
                <a:latin typeface="Arial" charset="0"/>
                <a:cs typeface="Arial" charset="0"/>
              </a:rPr>
              <a:t>as sunlight</a:t>
            </a:r>
            <a:r>
              <a:rPr lang="en-GB" sz="1800" b="1" dirty="0">
                <a:latin typeface="Arial" charset="0"/>
                <a:cs typeface="Arial" charset="0"/>
              </a:rPr>
              <a:t>, water </a:t>
            </a:r>
            <a:r>
              <a:rPr lang="en-GB" sz="1800" b="1" dirty="0" smtClean="0">
                <a:latin typeface="Arial" charset="0"/>
                <a:cs typeface="Arial" charset="0"/>
              </a:rPr>
              <a:t>or wind</a:t>
            </a:r>
            <a:r>
              <a:rPr lang="en-GB" sz="1800" b="1" dirty="0">
                <a:latin typeface="Arial" charset="0"/>
                <a:cs typeface="Arial" charset="0"/>
              </a:rPr>
              <a:t>. </a:t>
            </a:r>
            <a:r>
              <a:rPr lang="en-GB" sz="1800" b="1" dirty="0" smtClean="0">
                <a:latin typeface="Arial" charset="0"/>
                <a:cs typeface="Arial" charset="0"/>
              </a:rPr>
              <a:t>Some </a:t>
            </a:r>
            <a:r>
              <a:rPr lang="en-GB" sz="1800" b="1" dirty="0">
                <a:latin typeface="Arial" charset="0"/>
                <a:cs typeface="Arial" charset="0"/>
              </a:rPr>
              <a:t>energy </a:t>
            </a:r>
            <a:r>
              <a:rPr lang="en-GB" sz="1800" b="1" dirty="0" smtClean="0">
                <a:latin typeface="Arial" charset="0"/>
                <a:cs typeface="Arial" charset="0"/>
              </a:rPr>
              <a:t>comes from non-renewable sources</a:t>
            </a:r>
            <a:r>
              <a:rPr lang="en-GB" sz="1800" b="1" dirty="0">
                <a:latin typeface="Arial" charset="0"/>
                <a:cs typeface="Arial" charset="0"/>
              </a:rPr>
              <a:t>, such as </a:t>
            </a:r>
            <a:r>
              <a:rPr lang="en-GB" sz="1800" b="1" dirty="0" smtClean="0">
                <a:latin typeface="Arial" charset="0"/>
                <a:cs typeface="Arial" charset="0"/>
              </a:rPr>
              <a:t>coal, oil</a:t>
            </a:r>
            <a:r>
              <a:rPr lang="en-GB" sz="1800" b="1" dirty="0">
                <a:latin typeface="Arial" charset="0"/>
                <a:cs typeface="Arial" charset="0"/>
              </a:rPr>
              <a:t>, natural gas </a:t>
            </a:r>
            <a:r>
              <a:rPr lang="en-GB" sz="1800" b="1" dirty="0" smtClean="0">
                <a:latin typeface="Arial" charset="0"/>
                <a:cs typeface="Arial" charset="0"/>
              </a:rPr>
              <a:t>and nuclear </a:t>
            </a:r>
            <a:r>
              <a:rPr lang="en-GB" sz="1800" b="1" dirty="0">
                <a:latin typeface="Arial" charset="0"/>
                <a:cs typeface="Arial" charset="0"/>
              </a:rPr>
              <a:t>energy. </a:t>
            </a:r>
            <a:endParaRPr lang="en-GB" sz="1800" b="1" dirty="0" smtClean="0">
              <a:latin typeface="Arial" charset="0"/>
              <a:cs typeface="Arial" charset="0"/>
            </a:endParaRPr>
          </a:p>
        </p:txBody>
      </p:sp>
      <p:sp>
        <p:nvSpPr>
          <p:cNvPr id="16" name="1 Título"/>
          <p:cNvSpPr>
            <a:spLocks noGrp="1"/>
          </p:cNvSpPr>
          <p:nvPr>
            <p:ph type="title"/>
          </p:nvPr>
        </p:nvSpPr>
        <p:spPr>
          <a:xfrm>
            <a:off x="251520" y="620688"/>
            <a:ext cx="6480720" cy="576064"/>
          </a:xfrm>
        </p:spPr>
        <p:txBody>
          <a:bodyPr>
            <a:normAutofit/>
          </a:bodyPr>
          <a:lstStyle/>
          <a:p>
            <a:r>
              <a:rPr lang="en-GB" sz="2400" b="1" dirty="0" smtClean="0">
                <a:latin typeface="Arial" pitchFamily="34" charset="0"/>
                <a:cs typeface="Arial" pitchFamily="34" charset="0"/>
              </a:rPr>
              <a:t>How are factories powered?</a:t>
            </a:r>
            <a:endParaRPr lang="es-ES" sz="24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1484784"/>
            <a:ext cx="2238400" cy="29590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139829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build="p"/>
    </p:bldLst>
  </p:timing>
</p:sld>
</file>

<file path=ppt/theme/theme1.xml><?xml version="1.0" encoding="utf-8"?>
<a:theme xmlns:a="http://schemas.openxmlformats.org/drawingml/2006/main" name="Unit 1 presentatio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Unit 1 presentatio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992</TotalTime>
  <Words>440</Words>
  <Application>Microsoft Office PowerPoint</Application>
  <PresentationFormat>Presentación en pantalla (4:3)</PresentationFormat>
  <Paragraphs>48</Paragraphs>
  <Slides>14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2</vt:i4>
      </vt:variant>
      <vt:variant>
        <vt:lpstr>Títulos de diapositiva</vt:lpstr>
      </vt:variant>
      <vt:variant>
        <vt:i4>14</vt:i4>
      </vt:variant>
    </vt:vector>
  </HeadingPairs>
  <TitlesOfParts>
    <vt:vector size="16" baseType="lpstr">
      <vt:lpstr>Unit 1 presentation</vt:lpstr>
      <vt:lpstr>1_Unit 1 presentation</vt:lpstr>
      <vt:lpstr>Presentación de PowerPoint</vt:lpstr>
      <vt:lpstr>Presentación de PowerPoint</vt:lpstr>
      <vt:lpstr>What are the three sectors of the economy?</vt:lpstr>
      <vt:lpstr>What’s agriculture?</vt:lpstr>
      <vt:lpstr>What’s arable farming?</vt:lpstr>
      <vt:lpstr>What’s livestock farming? </vt:lpstr>
      <vt:lpstr>What other primary sector activities are there?</vt:lpstr>
      <vt:lpstr>Presentación de PowerPoint</vt:lpstr>
      <vt:lpstr>How are factories powered?</vt:lpstr>
      <vt:lpstr>What have we learnt?</vt:lpstr>
      <vt:lpstr>What have we learnt?</vt:lpstr>
      <vt:lpstr>What have we learnt?</vt:lpstr>
      <vt:lpstr>What have we learnt?</vt:lpstr>
      <vt:lpstr>What have we learnt?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owner</dc:creator>
  <cp:lastModifiedBy>Ruben</cp:lastModifiedBy>
  <cp:revision>55</cp:revision>
  <dcterms:created xsi:type="dcterms:W3CDTF">2014-08-31T15:13:50Z</dcterms:created>
  <dcterms:modified xsi:type="dcterms:W3CDTF">2015-11-27T17:22:45Z</dcterms:modified>
</cp:coreProperties>
</file>